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notesMasterIdLst>
    <p:notesMasterId r:id="rId25"/>
  </p:notesMasterIdLst>
  <p:handoutMasterIdLst>
    <p:handoutMasterId r:id="rId26"/>
  </p:handoutMasterIdLst>
  <p:sldIdLst>
    <p:sldId id="256" r:id="rId2"/>
    <p:sldId id="313" r:id="rId3"/>
    <p:sldId id="343" r:id="rId4"/>
    <p:sldId id="378" r:id="rId5"/>
    <p:sldId id="335" r:id="rId6"/>
    <p:sldId id="337" r:id="rId7"/>
    <p:sldId id="338" r:id="rId8"/>
    <p:sldId id="339" r:id="rId9"/>
    <p:sldId id="344" r:id="rId10"/>
    <p:sldId id="384" r:id="rId11"/>
    <p:sldId id="345" r:id="rId12"/>
    <p:sldId id="346" r:id="rId13"/>
    <p:sldId id="355" r:id="rId14"/>
    <p:sldId id="354" r:id="rId15"/>
    <p:sldId id="353" r:id="rId16"/>
    <p:sldId id="352" r:id="rId17"/>
    <p:sldId id="351" r:id="rId18"/>
    <p:sldId id="381" r:id="rId19"/>
    <p:sldId id="340" r:id="rId20"/>
    <p:sldId id="341" r:id="rId21"/>
    <p:sldId id="342" r:id="rId22"/>
    <p:sldId id="383" r:id="rId23"/>
    <p:sldId id="380" r:id="rId2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95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5"/>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8055"/>
          </a:xfrm>
          <a:prstGeom prst="rect">
            <a:avLst/>
          </a:prstGeom>
        </p:spPr>
        <p:txBody>
          <a:bodyPr vert="horz" lIns="93177" tIns="46589" rIns="93177" bIns="46589" rtlCol="0"/>
          <a:lstStyle>
            <a:lvl1pPr algn="r">
              <a:defRPr sz="1200"/>
            </a:lvl1pPr>
          </a:lstStyle>
          <a:p>
            <a:fld id="{A271CDF8-B4F6-4E60-81EE-12F408F92509}" type="datetimeFigureOut">
              <a:rPr lang="en-US" smtClean="0"/>
              <a:t>9/18/2024</a:t>
            </a:fld>
            <a:endParaRPr lang="en-US"/>
          </a:p>
        </p:txBody>
      </p:sp>
      <p:sp>
        <p:nvSpPr>
          <p:cNvPr id="4" name="Footer Placeholder 3"/>
          <p:cNvSpPr>
            <a:spLocks noGrp="1"/>
          </p:cNvSpPr>
          <p:nvPr>
            <p:ph type="ftr" sz="quarter" idx="2"/>
          </p:nvPr>
        </p:nvSpPr>
        <p:spPr>
          <a:xfrm>
            <a:off x="0" y="9428585"/>
            <a:ext cx="2945659" cy="49805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5"/>
            <a:ext cx="2945659" cy="498054"/>
          </a:xfrm>
          <a:prstGeom prst="rect">
            <a:avLst/>
          </a:prstGeom>
        </p:spPr>
        <p:txBody>
          <a:bodyPr vert="horz" lIns="93177" tIns="46589" rIns="93177" bIns="46589" rtlCol="0" anchor="b"/>
          <a:lstStyle>
            <a:lvl1pPr algn="r">
              <a:defRPr sz="1200"/>
            </a:lvl1pPr>
          </a:lstStyle>
          <a:p>
            <a:fld id="{8BEE9C8B-3203-4F64-982B-5EDB4278FB9A}" type="slidenum">
              <a:rPr lang="en-US" smtClean="0"/>
              <a:t>‹#›</a:t>
            </a:fld>
            <a:endParaRPr lang="en-US"/>
          </a:p>
        </p:txBody>
      </p:sp>
    </p:spTree>
    <p:extLst>
      <p:ext uri="{BB962C8B-B14F-4D97-AF65-F5344CB8AC3E}">
        <p14:creationId xmlns:p14="http://schemas.microsoft.com/office/powerpoint/2010/main" val="15895832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5"/>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50443" y="0"/>
            <a:ext cx="2945659" cy="498055"/>
          </a:xfrm>
          <a:prstGeom prst="rect">
            <a:avLst/>
          </a:prstGeom>
        </p:spPr>
        <p:txBody>
          <a:bodyPr vert="horz" lIns="93177" tIns="46589" rIns="93177" bIns="46589" rtlCol="0"/>
          <a:lstStyle>
            <a:lvl1pPr algn="r">
              <a:defRPr sz="1200"/>
            </a:lvl1pPr>
          </a:lstStyle>
          <a:p>
            <a:fld id="{B0A88A46-3112-4D19-A16C-C9A06FC2D333}" type="datetimeFigureOut">
              <a:rPr lang="en-US" smtClean="0"/>
              <a:t>9/18/2024</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5"/>
            <a:ext cx="2945659" cy="498054"/>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5"/>
            <a:ext cx="2945659" cy="498054"/>
          </a:xfrm>
          <a:prstGeom prst="rect">
            <a:avLst/>
          </a:prstGeom>
        </p:spPr>
        <p:txBody>
          <a:bodyPr vert="horz" lIns="93177" tIns="46589" rIns="93177" bIns="46589" rtlCol="0" anchor="b"/>
          <a:lstStyle>
            <a:lvl1pPr algn="r">
              <a:defRPr sz="1200"/>
            </a:lvl1pPr>
          </a:lstStyle>
          <a:p>
            <a:fld id="{D9F34BD7-EB85-4CE5-96CC-2A0D21855475}" type="slidenum">
              <a:rPr lang="en-US" smtClean="0"/>
              <a:t>‹#›</a:t>
            </a:fld>
            <a:endParaRPr lang="en-US"/>
          </a:p>
        </p:txBody>
      </p:sp>
    </p:spTree>
    <p:extLst>
      <p:ext uri="{BB962C8B-B14F-4D97-AF65-F5344CB8AC3E}">
        <p14:creationId xmlns:p14="http://schemas.microsoft.com/office/powerpoint/2010/main" val="79762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9F34BD7-EB85-4CE5-96CC-2A0D21855475}" type="slidenum">
              <a:rPr lang="en-US" smtClean="0"/>
              <a:t>1</a:t>
            </a:fld>
            <a:endParaRPr lang="en-US"/>
          </a:p>
        </p:txBody>
      </p:sp>
    </p:spTree>
    <p:extLst>
      <p:ext uri="{BB962C8B-B14F-4D97-AF65-F5344CB8AC3E}">
        <p14:creationId xmlns:p14="http://schemas.microsoft.com/office/powerpoint/2010/main" val="2600481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F34BD7-EB85-4CE5-96CC-2A0D21855475}" type="slidenum">
              <a:rPr lang="en-US" smtClean="0"/>
              <a:t>2</a:t>
            </a:fld>
            <a:endParaRPr lang="en-US"/>
          </a:p>
        </p:txBody>
      </p:sp>
    </p:spTree>
    <p:extLst>
      <p:ext uri="{BB962C8B-B14F-4D97-AF65-F5344CB8AC3E}">
        <p14:creationId xmlns:p14="http://schemas.microsoft.com/office/powerpoint/2010/main" val="2533503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A" dirty="0"/>
          </a:p>
        </p:txBody>
      </p:sp>
      <p:sp>
        <p:nvSpPr>
          <p:cNvPr id="4" name="Slide Number Placeholder 3"/>
          <p:cNvSpPr>
            <a:spLocks noGrp="1"/>
          </p:cNvSpPr>
          <p:nvPr>
            <p:ph type="sldNum" sz="quarter" idx="5"/>
          </p:nvPr>
        </p:nvSpPr>
        <p:spPr/>
        <p:txBody>
          <a:bodyPr/>
          <a:lstStyle/>
          <a:p>
            <a:fld id="{D9F34BD7-EB85-4CE5-96CC-2A0D21855475}" type="slidenum">
              <a:rPr lang="en-US" smtClean="0"/>
              <a:t>6</a:t>
            </a:fld>
            <a:endParaRPr lang="en-US"/>
          </a:p>
        </p:txBody>
      </p:sp>
    </p:spTree>
    <p:extLst>
      <p:ext uri="{BB962C8B-B14F-4D97-AF65-F5344CB8AC3E}">
        <p14:creationId xmlns:p14="http://schemas.microsoft.com/office/powerpoint/2010/main" val="2598720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A" dirty="0"/>
          </a:p>
        </p:txBody>
      </p:sp>
      <p:sp>
        <p:nvSpPr>
          <p:cNvPr id="4" name="Slide Number Placeholder 3"/>
          <p:cNvSpPr>
            <a:spLocks noGrp="1"/>
          </p:cNvSpPr>
          <p:nvPr>
            <p:ph type="sldNum" sz="quarter" idx="5"/>
          </p:nvPr>
        </p:nvSpPr>
        <p:spPr/>
        <p:txBody>
          <a:bodyPr/>
          <a:lstStyle/>
          <a:p>
            <a:fld id="{D9F34BD7-EB85-4CE5-96CC-2A0D21855475}" type="slidenum">
              <a:rPr lang="en-US" smtClean="0"/>
              <a:t>18</a:t>
            </a:fld>
            <a:endParaRPr lang="en-US"/>
          </a:p>
        </p:txBody>
      </p:sp>
    </p:spTree>
    <p:extLst>
      <p:ext uri="{BB962C8B-B14F-4D97-AF65-F5344CB8AC3E}">
        <p14:creationId xmlns:p14="http://schemas.microsoft.com/office/powerpoint/2010/main" val="18783895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7E7BE22-D3B7-4DD1-B378-BC315AAB3A00}" type="datetime3">
              <a:rPr lang="en-US" smtClean="0"/>
              <a:t>18 September 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5689FF-E949-42AF-BB52-0895AA75D6A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1017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74C0398-9FA9-47F6-A1B9-A2E13ECB303C}" type="datetime3">
              <a:rPr lang="en-US" smtClean="0"/>
              <a:t>18 September 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5689FF-E949-42AF-BB52-0895AA75D6A8}" type="slidenum">
              <a:rPr lang="en-US" smtClean="0"/>
              <a:t>‹#›</a:t>
            </a:fld>
            <a:endParaRPr lang="en-US"/>
          </a:p>
        </p:txBody>
      </p:sp>
    </p:spTree>
    <p:extLst>
      <p:ext uri="{BB962C8B-B14F-4D97-AF65-F5344CB8AC3E}">
        <p14:creationId xmlns:p14="http://schemas.microsoft.com/office/powerpoint/2010/main" val="952810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187C18-DB0B-4936-998C-8EC1D6F7218B}" type="datetime3">
              <a:rPr lang="en-US" smtClean="0"/>
              <a:t>18 September 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5689FF-E949-42AF-BB52-0895AA75D6A8}" type="slidenum">
              <a:rPr lang="en-US" smtClean="0"/>
              <a:t>‹#›</a:t>
            </a:fld>
            <a:endParaRPr lang="en-US"/>
          </a:p>
        </p:txBody>
      </p:sp>
    </p:spTree>
    <p:extLst>
      <p:ext uri="{BB962C8B-B14F-4D97-AF65-F5344CB8AC3E}">
        <p14:creationId xmlns:p14="http://schemas.microsoft.com/office/powerpoint/2010/main" val="885919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A6ACF5-53E8-4714-AF4A-B9B4E62B5398}" type="datetime3">
              <a:rPr lang="en-US" smtClean="0"/>
              <a:t>18 September 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5689FF-E949-42AF-BB52-0895AA75D6A8}" type="slidenum">
              <a:rPr lang="en-US" smtClean="0"/>
              <a:t>‹#›</a:t>
            </a:fld>
            <a:endParaRPr lang="en-US"/>
          </a:p>
        </p:txBody>
      </p:sp>
    </p:spTree>
    <p:extLst>
      <p:ext uri="{BB962C8B-B14F-4D97-AF65-F5344CB8AC3E}">
        <p14:creationId xmlns:p14="http://schemas.microsoft.com/office/powerpoint/2010/main" val="770631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F44E96-6355-4C36-BF9D-3940BB030476}" type="datetime3">
              <a:rPr lang="en-US" smtClean="0"/>
              <a:t>18 September 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5689FF-E949-42AF-BB52-0895AA75D6A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828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A23E21C-D933-4F7B-86F7-2196AD505A5A}" type="datetime3">
              <a:rPr lang="en-US" smtClean="0"/>
              <a:t>18 September 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5689FF-E949-42AF-BB52-0895AA75D6A8}" type="slidenum">
              <a:rPr lang="en-US" smtClean="0"/>
              <a:t>‹#›</a:t>
            </a:fld>
            <a:endParaRPr lang="en-US"/>
          </a:p>
        </p:txBody>
      </p:sp>
    </p:spTree>
    <p:extLst>
      <p:ext uri="{BB962C8B-B14F-4D97-AF65-F5344CB8AC3E}">
        <p14:creationId xmlns:p14="http://schemas.microsoft.com/office/powerpoint/2010/main" val="1494298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B8F5840-8BAA-4335-8D97-FBBC75CF2EC3}" type="datetime3">
              <a:rPr lang="en-US" smtClean="0"/>
              <a:t>18 September 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5689FF-E949-42AF-BB52-0895AA75D6A8}" type="slidenum">
              <a:rPr lang="en-US" smtClean="0"/>
              <a:t>‹#›</a:t>
            </a:fld>
            <a:endParaRPr lang="en-US"/>
          </a:p>
        </p:txBody>
      </p:sp>
    </p:spTree>
    <p:extLst>
      <p:ext uri="{BB962C8B-B14F-4D97-AF65-F5344CB8AC3E}">
        <p14:creationId xmlns:p14="http://schemas.microsoft.com/office/powerpoint/2010/main" val="3942499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27F7ECD-5AC9-4F14-A850-391C78ECA2A0}" type="datetime3">
              <a:rPr lang="en-US" smtClean="0"/>
              <a:t>18 September 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5689FF-E949-42AF-BB52-0895AA75D6A8}" type="slidenum">
              <a:rPr lang="en-US" smtClean="0"/>
              <a:t>‹#›</a:t>
            </a:fld>
            <a:endParaRPr lang="en-US"/>
          </a:p>
        </p:txBody>
      </p:sp>
    </p:spTree>
    <p:extLst>
      <p:ext uri="{BB962C8B-B14F-4D97-AF65-F5344CB8AC3E}">
        <p14:creationId xmlns:p14="http://schemas.microsoft.com/office/powerpoint/2010/main" val="3839156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B2D02CB-37F9-4A47-B4DB-C398AB4A6A80}" type="datetime3">
              <a:rPr lang="en-US" smtClean="0"/>
              <a:t>18 September 2024</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CC5689FF-E949-42AF-BB52-0895AA75D6A8}" type="slidenum">
              <a:rPr lang="en-US" smtClean="0"/>
              <a:t>‹#›</a:t>
            </a:fld>
            <a:endParaRPr lang="en-US"/>
          </a:p>
        </p:txBody>
      </p:sp>
    </p:spTree>
    <p:extLst>
      <p:ext uri="{BB962C8B-B14F-4D97-AF65-F5344CB8AC3E}">
        <p14:creationId xmlns:p14="http://schemas.microsoft.com/office/powerpoint/2010/main" val="2306055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97898E5-3BE9-4D90-8B87-EB33905DFD85}" type="datetime3">
              <a:rPr lang="en-US" smtClean="0"/>
              <a:t>18 September 2024</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C5689FF-E949-42AF-BB52-0895AA75D6A8}" type="slidenum">
              <a:rPr lang="en-US" smtClean="0"/>
              <a:t>‹#›</a:t>
            </a:fld>
            <a:endParaRPr lang="en-US"/>
          </a:p>
        </p:txBody>
      </p:sp>
    </p:spTree>
    <p:extLst>
      <p:ext uri="{BB962C8B-B14F-4D97-AF65-F5344CB8AC3E}">
        <p14:creationId xmlns:p14="http://schemas.microsoft.com/office/powerpoint/2010/main" val="226907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5BE2012-2512-4742-A3AB-B3E5704CA6EF}" type="datetime3">
              <a:rPr lang="en-US" smtClean="0"/>
              <a:t>18 September 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5689FF-E949-42AF-BB52-0895AA75D6A8}" type="slidenum">
              <a:rPr lang="en-US" smtClean="0"/>
              <a:t>‹#›</a:t>
            </a:fld>
            <a:endParaRPr lang="en-US"/>
          </a:p>
        </p:txBody>
      </p:sp>
    </p:spTree>
    <p:extLst>
      <p:ext uri="{BB962C8B-B14F-4D97-AF65-F5344CB8AC3E}">
        <p14:creationId xmlns:p14="http://schemas.microsoft.com/office/powerpoint/2010/main" val="3778048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902CD9C-D825-4932-9156-D0A76CF6DE38}" type="datetime3">
              <a:rPr lang="en-US" smtClean="0"/>
              <a:t>18 September 2024</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C5689FF-E949-42AF-BB52-0895AA75D6A8}"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9902216"/>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hf hdr="0" ft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73457"/>
            <a:ext cx="9144000" cy="1473958"/>
          </a:xfrm>
        </p:spPr>
        <p:txBody>
          <a:bodyPr>
            <a:normAutofit/>
          </a:bodyPr>
          <a:lstStyle/>
          <a:p>
            <a:br>
              <a:rPr lang="en-US" sz="4000" b="1" dirty="0">
                <a:solidFill>
                  <a:schemeClr val="tx1"/>
                </a:solidFill>
              </a:rPr>
            </a:br>
            <a:endParaRPr lang="en-US" sz="4000" b="1" dirty="0">
              <a:solidFill>
                <a:schemeClr val="tx1"/>
              </a:solidFill>
            </a:endParaRPr>
          </a:p>
        </p:txBody>
      </p:sp>
      <p:sp>
        <p:nvSpPr>
          <p:cNvPr id="3" name="Subtitle 2"/>
          <p:cNvSpPr>
            <a:spLocks noGrp="1"/>
          </p:cNvSpPr>
          <p:nvPr>
            <p:ph type="subTitle" idx="1"/>
          </p:nvPr>
        </p:nvSpPr>
        <p:spPr>
          <a:xfrm>
            <a:off x="1360227" y="2961564"/>
            <a:ext cx="9471546" cy="3070746"/>
          </a:xfrm>
        </p:spPr>
        <p:txBody>
          <a:bodyPr>
            <a:normAutofit fontScale="77500" lnSpcReduction="20000"/>
          </a:bodyPr>
          <a:lstStyle/>
          <a:p>
            <a:endParaRPr lang="en-US" sz="2900" b="1" cap="none" dirty="0">
              <a:solidFill>
                <a:schemeClr val="accent2">
                  <a:lumMod val="75000"/>
                </a:schemeClr>
              </a:solidFill>
            </a:endParaRPr>
          </a:p>
          <a:p>
            <a:endParaRPr lang="en-US" sz="2900" b="1" cap="none" dirty="0">
              <a:solidFill>
                <a:schemeClr val="accent2">
                  <a:lumMod val="75000"/>
                </a:schemeClr>
              </a:solidFill>
            </a:endParaRPr>
          </a:p>
          <a:p>
            <a:endParaRPr lang="en-GB" sz="5100" b="1" cap="none" dirty="0">
              <a:solidFill>
                <a:srgbClr val="0070C0"/>
              </a:solidFill>
            </a:endParaRPr>
          </a:p>
          <a:p>
            <a:r>
              <a:rPr lang="en-GB" sz="5100" b="1" cap="none" dirty="0">
                <a:solidFill>
                  <a:srgbClr val="0070C0"/>
                </a:solidFill>
              </a:rPr>
              <a:t>Internal Public Procurement Training – OSHANA </a:t>
            </a:r>
            <a:r>
              <a:rPr lang="en-GB" sz="5100" b="1" cap="none">
                <a:solidFill>
                  <a:srgbClr val="0070C0"/>
                </a:solidFill>
              </a:rPr>
              <a:t>REGIONAL COUNCIL</a:t>
            </a:r>
          </a:p>
          <a:p>
            <a:r>
              <a:rPr lang="en-GB" sz="5100" b="1" cap="none">
                <a:solidFill>
                  <a:srgbClr val="0070C0"/>
                </a:solidFill>
              </a:rPr>
              <a:t>BY: H.P HAMWAALWA</a:t>
            </a:r>
          </a:p>
          <a:p>
            <a:endParaRPr lang="en-US" sz="5100" b="1" cap="none" dirty="0">
              <a:solidFill>
                <a:srgbClr val="0070C0"/>
              </a:solidFill>
            </a:endParaRPr>
          </a:p>
        </p:txBody>
      </p:sp>
      <p:sp>
        <p:nvSpPr>
          <p:cNvPr id="4" name="Date Placeholder 3"/>
          <p:cNvSpPr>
            <a:spLocks noGrp="1"/>
          </p:cNvSpPr>
          <p:nvPr>
            <p:ph type="dt" sz="half" idx="10"/>
          </p:nvPr>
        </p:nvSpPr>
        <p:spPr/>
        <p:txBody>
          <a:bodyPr/>
          <a:lstStyle/>
          <a:p>
            <a:fld id="{2E8980CC-9EFF-4442-A33B-F1F0996BAE5B}" type="datetime3">
              <a:rPr lang="en-US" smtClean="0"/>
              <a:t>18 September 2024</a:t>
            </a:fld>
            <a:endParaRPr lang="en-US" dirty="0"/>
          </a:p>
        </p:txBody>
      </p:sp>
      <p:sp>
        <p:nvSpPr>
          <p:cNvPr id="6" name="Slide Number Placeholder 5"/>
          <p:cNvSpPr>
            <a:spLocks noGrp="1"/>
          </p:cNvSpPr>
          <p:nvPr>
            <p:ph type="sldNum" sz="quarter" idx="12"/>
          </p:nvPr>
        </p:nvSpPr>
        <p:spPr/>
        <p:txBody>
          <a:bodyPr/>
          <a:lstStyle/>
          <a:p>
            <a:fld id="{CC5689FF-E949-42AF-BB52-0895AA75D6A8}" type="slidenum">
              <a:rPr lang="en-US" smtClean="0"/>
              <a:t>1</a:t>
            </a:fld>
            <a:endParaRPr lang="en-US"/>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40300" y="1850025"/>
            <a:ext cx="1905000" cy="2038350"/>
          </a:xfrm>
          <a:prstGeom prst="rect">
            <a:avLst/>
          </a:prstGeom>
        </p:spPr>
      </p:pic>
    </p:spTree>
    <p:extLst>
      <p:ext uri="{BB962C8B-B14F-4D97-AF65-F5344CB8AC3E}">
        <p14:creationId xmlns:p14="http://schemas.microsoft.com/office/powerpoint/2010/main" val="2615557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E67FB-CF24-F9C7-098A-721E7EF30738}"/>
              </a:ext>
            </a:extLst>
          </p:cNvPr>
          <p:cNvSpPr>
            <a:spLocks noGrp="1"/>
          </p:cNvSpPr>
          <p:nvPr>
            <p:ph type="title"/>
          </p:nvPr>
        </p:nvSpPr>
        <p:spPr/>
        <p:txBody>
          <a:bodyPr/>
          <a:lstStyle/>
          <a:p>
            <a:r>
              <a:rPr lang="en-US" dirty="0"/>
              <a:t>Roles of BEC CONTINUE………..</a:t>
            </a:r>
            <a:endParaRPr lang="en-NA" dirty="0"/>
          </a:p>
        </p:txBody>
      </p:sp>
      <p:sp>
        <p:nvSpPr>
          <p:cNvPr id="3" name="Content Placeholder 2">
            <a:extLst>
              <a:ext uri="{FF2B5EF4-FFF2-40B4-BE49-F238E27FC236}">
                <a16:creationId xmlns:a16="http://schemas.microsoft.com/office/drawing/2014/main" id="{4B905328-AFF0-4199-53A3-0BE962F18111}"/>
              </a:ext>
            </a:extLst>
          </p:cNvPr>
          <p:cNvSpPr>
            <a:spLocks noGrp="1"/>
          </p:cNvSpPr>
          <p:nvPr>
            <p:ph idx="1"/>
          </p:nvPr>
        </p:nvSpPr>
        <p:spPr/>
        <p:txBody>
          <a:bodyPr/>
          <a:lstStyle/>
          <a:p>
            <a:pPr marL="488950" lvl="0" indent="-342900" algn="just" rtl="0">
              <a:lnSpc>
                <a:spcPct val="115000"/>
              </a:lnSpc>
              <a:spcBef>
                <a:spcPts val="0"/>
              </a:spcBef>
              <a:spcAft>
                <a:spcPts val="0"/>
              </a:spcAft>
              <a:buSzPts val="1300"/>
              <a:buFont typeface="Arial" panose="020B0604020202020204" pitchFamily="34" charset="0"/>
              <a:buChar char="•"/>
            </a:pPr>
            <a:r>
              <a:rPr lang="en-GB" sz="1900" dirty="0">
                <a:latin typeface="Century Gothic" panose="020B0502020202020204" pitchFamily="34" charset="0"/>
              </a:rPr>
              <a:t>The Bid Evaluation Committee must, with the approval of the Accounting Officer, and on the request by the Procurement Committee: </a:t>
            </a:r>
          </a:p>
          <a:p>
            <a:pPr marL="146050" lvl="0" indent="0" algn="just" rtl="0">
              <a:lnSpc>
                <a:spcPct val="115000"/>
              </a:lnSpc>
              <a:spcBef>
                <a:spcPts val="0"/>
              </a:spcBef>
              <a:spcAft>
                <a:spcPts val="0"/>
              </a:spcAft>
              <a:buSzPts val="1300"/>
              <a:buNone/>
            </a:pPr>
            <a:endParaRPr lang="en-GB" sz="1900" dirty="0">
              <a:latin typeface="Century Gothic" panose="020B0502020202020204" pitchFamily="34" charset="0"/>
            </a:endParaRPr>
          </a:p>
          <a:p>
            <a:pPr marL="914400" lvl="1" indent="-298450" algn="just" rtl="0">
              <a:lnSpc>
                <a:spcPct val="115000"/>
              </a:lnSpc>
              <a:spcBef>
                <a:spcPts val="0"/>
              </a:spcBef>
              <a:spcAft>
                <a:spcPts val="0"/>
              </a:spcAft>
              <a:buSzPts val="1100"/>
              <a:buAutoNum type="alphaLcPeriod"/>
            </a:pPr>
            <a:r>
              <a:rPr lang="en-GB" sz="1900" dirty="0">
                <a:latin typeface="Century Gothic" panose="020B0502020202020204" pitchFamily="34" charset="0"/>
              </a:rPr>
              <a:t>Provide clarification on the contents of the evaluation reports. </a:t>
            </a:r>
          </a:p>
          <a:p>
            <a:pPr marL="914400" lvl="1" indent="-298450" algn="just" rtl="0">
              <a:lnSpc>
                <a:spcPct val="115000"/>
              </a:lnSpc>
              <a:spcBef>
                <a:spcPts val="0"/>
              </a:spcBef>
              <a:spcAft>
                <a:spcPts val="0"/>
              </a:spcAft>
              <a:buSzPts val="1100"/>
              <a:buAutoNum type="alphaLcPeriod"/>
            </a:pPr>
            <a:r>
              <a:rPr lang="en-GB" sz="1900" dirty="0">
                <a:latin typeface="Century Gothic" panose="020B0502020202020204" pitchFamily="34" charset="0"/>
              </a:rPr>
              <a:t>May review the evaluation report on the specific ground. </a:t>
            </a:r>
          </a:p>
          <a:p>
            <a:pPr marL="615950" lvl="1" indent="0" algn="just" rtl="0">
              <a:lnSpc>
                <a:spcPct val="115000"/>
              </a:lnSpc>
              <a:spcBef>
                <a:spcPts val="0"/>
              </a:spcBef>
              <a:spcAft>
                <a:spcPts val="0"/>
              </a:spcAft>
              <a:buSzPts val="1100"/>
              <a:buNone/>
            </a:pPr>
            <a:endParaRPr kumimoji="0" lang="en-GB" sz="1900" b="0" i="0" u="none" strike="noStrike" kern="0" cap="none" spc="0" normalizeH="0" baseline="0" noProof="0" dirty="0">
              <a:ln>
                <a:noFill/>
              </a:ln>
              <a:solidFill>
                <a:srgbClr val="1A1A1A"/>
              </a:solidFill>
              <a:effectLst/>
              <a:uLnTx/>
              <a:uFillTx/>
              <a:latin typeface="Century Gothic" panose="020B0502020202020204" pitchFamily="34" charset="0"/>
              <a:sym typeface="Raleway"/>
            </a:endParaRPr>
          </a:p>
          <a:p>
            <a:pPr marL="615950" lvl="1" indent="0" algn="just" rtl="0">
              <a:lnSpc>
                <a:spcPct val="115000"/>
              </a:lnSpc>
              <a:spcBef>
                <a:spcPts val="0"/>
              </a:spcBef>
              <a:spcAft>
                <a:spcPts val="0"/>
              </a:spcAft>
              <a:buSzPts val="1100"/>
              <a:buNone/>
            </a:pPr>
            <a:endParaRPr kumimoji="0" lang="en-GB" sz="1900" b="0" i="0" u="none" strike="noStrike" kern="0" cap="none" spc="0" normalizeH="0" baseline="0" noProof="0" dirty="0">
              <a:ln>
                <a:noFill/>
              </a:ln>
              <a:solidFill>
                <a:srgbClr val="1A1A1A"/>
              </a:solidFill>
              <a:effectLst/>
              <a:uLnTx/>
              <a:uFillTx/>
              <a:latin typeface="Century Gothic" panose="020B0502020202020204" pitchFamily="34" charset="0"/>
              <a:sym typeface="Raleway"/>
            </a:endParaRPr>
          </a:p>
          <a:p>
            <a:pPr marL="889000" lvl="1" indent="-285750" algn="just">
              <a:lnSpc>
                <a:spcPct val="115000"/>
              </a:lnSpc>
              <a:spcBef>
                <a:spcPts val="0"/>
              </a:spcBef>
              <a:spcAft>
                <a:spcPts val="0"/>
              </a:spcAft>
              <a:buClr>
                <a:srgbClr val="1A1A1A"/>
              </a:buClr>
              <a:buSzPts val="1300"/>
              <a:buFont typeface="Arial" panose="020B0604020202020204" pitchFamily="34" charset="0"/>
              <a:buChar char="•"/>
              <a:defRPr/>
            </a:pPr>
            <a:r>
              <a:rPr lang="en-GB" sz="1900" dirty="0">
                <a:latin typeface="Century Gothic" panose="020B0502020202020204" pitchFamily="34" charset="0"/>
              </a:rPr>
              <a:t>There is no gender composition requirement. Selection of members onto the Committee by the Accounting Officer is based on skills and expertise required for the particular b</a:t>
            </a:r>
            <a:r>
              <a:rPr lang="en-GB" sz="1900" dirty="0">
                <a:solidFill>
                  <a:srgbClr val="444746"/>
                </a:solidFill>
                <a:latin typeface="Century Gothic" panose="020B0502020202020204" pitchFamily="34" charset="0"/>
              </a:rPr>
              <a:t>id. </a:t>
            </a:r>
            <a:endParaRPr lang="en-GB" sz="1900" dirty="0">
              <a:latin typeface="Century Gothic" panose="020B0502020202020204" pitchFamily="34" charset="0"/>
            </a:endParaRPr>
          </a:p>
          <a:p>
            <a:endParaRPr lang="en-NA" dirty="0"/>
          </a:p>
        </p:txBody>
      </p:sp>
      <p:sp>
        <p:nvSpPr>
          <p:cNvPr id="4" name="Date Placeholder 3">
            <a:extLst>
              <a:ext uri="{FF2B5EF4-FFF2-40B4-BE49-F238E27FC236}">
                <a16:creationId xmlns:a16="http://schemas.microsoft.com/office/drawing/2014/main" id="{9CF28EC6-FBE2-94DA-36B5-705C74131300}"/>
              </a:ext>
            </a:extLst>
          </p:cNvPr>
          <p:cNvSpPr>
            <a:spLocks noGrp="1"/>
          </p:cNvSpPr>
          <p:nvPr>
            <p:ph type="dt" sz="half" idx="10"/>
          </p:nvPr>
        </p:nvSpPr>
        <p:spPr/>
        <p:txBody>
          <a:bodyPr/>
          <a:lstStyle/>
          <a:p>
            <a:fld id="{01A6ACF5-53E8-4714-AF4A-B9B4E62B5398}" type="datetime3">
              <a:rPr lang="en-US" smtClean="0"/>
              <a:t>18 September 2024</a:t>
            </a:fld>
            <a:endParaRPr lang="en-US"/>
          </a:p>
        </p:txBody>
      </p:sp>
      <p:sp>
        <p:nvSpPr>
          <p:cNvPr id="5" name="Slide Number Placeholder 4">
            <a:extLst>
              <a:ext uri="{FF2B5EF4-FFF2-40B4-BE49-F238E27FC236}">
                <a16:creationId xmlns:a16="http://schemas.microsoft.com/office/drawing/2014/main" id="{A15C18BC-0B00-BBF3-425B-044EC90995D2}"/>
              </a:ext>
            </a:extLst>
          </p:cNvPr>
          <p:cNvSpPr>
            <a:spLocks noGrp="1"/>
          </p:cNvSpPr>
          <p:nvPr>
            <p:ph type="sldNum" sz="quarter" idx="12"/>
          </p:nvPr>
        </p:nvSpPr>
        <p:spPr/>
        <p:txBody>
          <a:bodyPr/>
          <a:lstStyle/>
          <a:p>
            <a:fld id="{CC5689FF-E949-42AF-BB52-0895AA75D6A8}" type="slidenum">
              <a:rPr lang="en-US" smtClean="0"/>
              <a:t>10</a:t>
            </a:fld>
            <a:endParaRPr lang="en-US"/>
          </a:p>
        </p:txBody>
      </p:sp>
    </p:spTree>
    <p:extLst>
      <p:ext uri="{BB962C8B-B14F-4D97-AF65-F5344CB8AC3E}">
        <p14:creationId xmlns:p14="http://schemas.microsoft.com/office/powerpoint/2010/main" val="34749941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8572C-1D5D-3BA4-7C5E-3D80EB9AC744}"/>
              </a:ext>
            </a:extLst>
          </p:cNvPr>
          <p:cNvSpPr>
            <a:spLocks noGrp="1"/>
          </p:cNvSpPr>
          <p:nvPr>
            <p:ph type="title"/>
          </p:nvPr>
        </p:nvSpPr>
        <p:spPr/>
        <p:txBody>
          <a:bodyPr/>
          <a:lstStyle/>
          <a:p>
            <a:r>
              <a:rPr lang="en-US" dirty="0"/>
              <a:t>PROCUREMENT COMMITTEE (PC)</a:t>
            </a:r>
            <a:endParaRPr lang="en-NA" dirty="0"/>
          </a:p>
        </p:txBody>
      </p:sp>
      <p:sp>
        <p:nvSpPr>
          <p:cNvPr id="3" name="Content Placeholder 2">
            <a:extLst>
              <a:ext uri="{FF2B5EF4-FFF2-40B4-BE49-F238E27FC236}">
                <a16:creationId xmlns:a16="http://schemas.microsoft.com/office/drawing/2014/main" id="{62E20620-AD29-0ED0-08DE-D0D4568387FA}"/>
              </a:ext>
            </a:extLst>
          </p:cNvPr>
          <p:cNvSpPr>
            <a:spLocks noGrp="1"/>
          </p:cNvSpPr>
          <p:nvPr>
            <p:ph idx="1"/>
          </p:nvPr>
        </p:nvSpPr>
        <p:spPr/>
        <p:txBody>
          <a:bodyPr/>
          <a:lstStyle/>
          <a:p>
            <a:r>
              <a:rPr lang="en-NA" sz="24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A procurement </a:t>
            </a:r>
            <a:r>
              <a:rPr lang="en-US" sz="2400" dirty="0">
                <a:solidFill>
                  <a:srgbClr val="000000"/>
                </a:solidFill>
                <a:latin typeface="Century Gothic" panose="020B0502020202020204" pitchFamily="34" charset="0"/>
                <a:ea typeface="Calibri" panose="020F0502020204030204" pitchFamily="34" charset="0"/>
                <a:cs typeface="Century Gothic" panose="020B0502020202020204" pitchFamily="34" charset="0"/>
              </a:rPr>
              <a:t>C</a:t>
            </a:r>
            <a:r>
              <a:rPr lang="en-NA" sz="2400" dirty="0" err="1">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ommittee</a:t>
            </a:r>
            <a:r>
              <a:rPr lang="en-NA" sz="24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must consist of not less than three (3) and not more than five (5) members and must include: </a:t>
            </a:r>
          </a:p>
          <a:p>
            <a:pPr algn="just">
              <a:spcAft>
                <a:spcPts val="235"/>
              </a:spcAft>
              <a:buFont typeface="Arial" panose="020B0604020202020204" pitchFamily="34" charset="0"/>
              <a:buChar char="•"/>
            </a:pPr>
            <a:r>
              <a:rPr lang="en-US" sz="2800" dirty="0">
                <a:solidFill>
                  <a:srgbClr val="000000"/>
                </a:solidFill>
                <a:latin typeface="Century Gothic" panose="020B0502020202020204" pitchFamily="34" charset="0"/>
                <a:ea typeface="Calibri" panose="020F0502020204030204" pitchFamily="34" charset="0"/>
                <a:cs typeface="Century Gothic" panose="020B0502020202020204" pitchFamily="34" charset="0"/>
              </a:rPr>
              <a:t>T</a:t>
            </a:r>
            <a:r>
              <a:rPr lang="en-NA" sz="28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he financial advisor or manager responsible for finance; </a:t>
            </a:r>
          </a:p>
          <a:p>
            <a:pPr algn="just">
              <a:spcAft>
                <a:spcPts val="235"/>
              </a:spcAft>
              <a:buFont typeface="Arial" panose="020B0604020202020204" pitchFamily="34" charset="0"/>
              <a:buChar char="•"/>
            </a:pPr>
            <a:r>
              <a:rPr lang="en-NA" sz="28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a:t>
            </a:r>
            <a:r>
              <a:rPr lang="en-US" sz="28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O</a:t>
            </a:r>
            <a:r>
              <a:rPr lang="en-NA" sz="28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ne or more other persons at management level and their alternates appointed in writing by the accounting officer; and </a:t>
            </a:r>
          </a:p>
          <a:p>
            <a:pPr algn="just">
              <a:buFont typeface="Arial" panose="020B0604020202020204" pitchFamily="34" charset="0"/>
              <a:buChar char="•"/>
            </a:pPr>
            <a:r>
              <a:rPr lang="en-NA" sz="28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a:t>
            </a:r>
            <a:r>
              <a:rPr lang="en-US" sz="28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T</a:t>
            </a:r>
            <a:r>
              <a:rPr lang="en-NA" sz="28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he head of the procurement management unit who is an ex-officio member and who acts as secretary to the committee.</a:t>
            </a:r>
            <a:r>
              <a:rPr lang="en-NA" sz="18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rPr>
              <a:t> </a:t>
            </a:r>
          </a:p>
          <a:p>
            <a:endParaRPr lang="en-NA" dirty="0"/>
          </a:p>
        </p:txBody>
      </p:sp>
      <p:sp>
        <p:nvSpPr>
          <p:cNvPr id="4" name="Date Placeholder 3">
            <a:extLst>
              <a:ext uri="{FF2B5EF4-FFF2-40B4-BE49-F238E27FC236}">
                <a16:creationId xmlns:a16="http://schemas.microsoft.com/office/drawing/2014/main" id="{7BB8D78D-7FE0-E4FE-34D8-D7489FA6CF38}"/>
              </a:ext>
            </a:extLst>
          </p:cNvPr>
          <p:cNvSpPr>
            <a:spLocks noGrp="1"/>
          </p:cNvSpPr>
          <p:nvPr>
            <p:ph type="dt" sz="half" idx="10"/>
          </p:nvPr>
        </p:nvSpPr>
        <p:spPr/>
        <p:txBody>
          <a:bodyPr/>
          <a:lstStyle/>
          <a:p>
            <a:fld id="{01A6ACF5-53E8-4714-AF4A-B9B4E62B5398}" type="datetime3">
              <a:rPr lang="en-US" smtClean="0"/>
              <a:t>18 September 2024</a:t>
            </a:fld>
            <a:endParaRPr lang="en-US"/>
          </a:p>
        </p:txBody>
      </p:sp>
      <p:sp>
        <p:nvSpPr>
          <p:cNvPr id="5" name="Slide Number Placeholder 4">
            <a:extLst>
              <a:ext uri="{FF2B5EF4-FFF2-40B4-BE49-F238E27FC236}">
                <a16:creationId xmlns:a16="http://schemas.microsoft.com/office/drawing/2014/main" id="{A2A1939A-4CD6-D347-34A8-32CAE35A0EAB}"/>
              </a:ext>
            </a:extLst>
          </p:cNvPr>
          <p:cNvSpPr>
            <a:spLocks noGrp="1"/>
          </p:cNvSpPr>
          <p:nvPr>
            <p:ph type="sldNum" sz="quarter" idx="12"/>
          </p:nvPr>
        </p:nvSpPr>
        <p:spPr/>
        <p:txBody>
          <a:bodyPr/>
          <a:lstStyle/>
          <a:p>
            <a:fld id="{CC5689FF-E949-42AF-BB52-0895AA75D6A8}" type="slidenum">
              <a:rPr lang="en-US" smtClean="0"/>
              <a:t>11</a:t>
            </a:fld>
            <a:endParaRPr lang="en-US"/>
          </a:p>
        </p:txBody>
      </p:sp>
    </p:spTree>
    <p:extLst>
      <p:ext uri="{BB962C8B-B14F-4D97-AF65-F5344CB8AC3E}">
        <p14:creationId xmlns:p14="http://schemas.microsoft.com/office/powerpoint/2010/main" val="5663154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7477E-E8BA-740C-9632-34DB2B6CFE13}"/>
              </a:ext>
            </a:extLst>
          </p:cNvPr>
          <p:cNvSpPr>
            <a:spLocks noGrp="1"/>
          </p:cNvSpPr>
          <p:nvPr>
            <p:ph type="title"/>
          </p:nvPr>
        </p:nvSpPr>
        <p:spPr/>
        <p:txBody>
          <a:bodyPr/>
          <a:lstStyle/>
          <a:p>
            <a:r>
              <a:rPr lang="en-US" b="1" dirty="0"/>
              <a:t>STRUCTURES OF PC …………</a:t>
            </a:r>
            <a:endParaRPr lang="en-NA" b="1" dirty="0"/>
          </a:p>
        </p:txBody>
      </p:sp>
      <p:graphicFrame>
        <p:nvGraphicFramePr>
          <p:cNvPr id="6" name="Content Placeholder 5">
            <a:extLst>
              <a:ext uri="{FF2B5EF4-FFF2-40B4-BE49-F238E27FC236}">
                <a16:creationId xmlns:a16="http://schemas.microsoft.com/office/drawing/2014/main" id="{7FD74FCA-06D9-736F-E2DF-D72A17443C34}"/>
              </a:ext>
            </a:extLst>
          </p:cNvPr>
          <p:cNvGraphicFramePr>
            <a:graphicFrameLocks noGrp="1"/>
          </p:cNvGraphicFramePr>
          <p:nvPr>
            <p:ph idx="1"/>
            <p:extLst>
              <p:ext uri="{D42A27DB-BD31-4B8C-83A1-F6EECF244321}">
                <p14:modId xmlns:p14="http://schemas.microsoft.com/office/powerpoint/2010/main" val="3110016303"/>
              </p:ext>
            </p:extLst>
          </p:nvPr>
        </p:nvGraphicFramePr>
        <p:xfrm>
          <a:off x="1709928" y="2023964"/>
          <a:ext cx="6592380" cy="3784743"/>
        </p:xfrm>
        <a:graphic>
          <a:graphicData uri="http://schemas.openxmlformats.org/drawingml/2006/table">
            <a:tbl>
              <a:tblPr>
                <a:tableStyleId>{5C22544A-7EE6-4342-B048-85BDC9FD1C3A}</a:tableStyleId>
              </a:tblPr>
              <a:tblGrid>
                <a:gridCol w="3297152">
                  <a:extLst>
                    <a:ext uri="{9D8B030D-6E8A-4147-A177-3AD203B41FA5}">
                      <a16:colId xmlns:a16="http://schemas.microsoft.com/office/drawing/2014/main" val="807894394"/>
                    </a:ext>
                  </a:extLst>
                </a:gridCol>
                <a:gridCol w="3295228">
                  <a:extLst>
                    <a:ext uri="{9D8B030D-6E8A-4147-A177-3AD203B41FA5}">
                      <a16:colId xmlns:a16="http://schemas.microsoft.com/office/drawing/2014/main" val="885246564"/>
                    </a:ext>
                  </a:extLst>
                </a:gridCol>
              </a:tblGrid>
              <a:tr h="240681">
                <a:tc gridSpan="2">
                  <a:txBody>
                    <a:bodyPr/>
                    <a:lstStyle/>
                    <a:p>
                      <a:pPr marL="64770" eaLnBrk="0" hangingPunct="0">
                        <a:lnSpc>
                          <a:spcPts val="1330"/>
                        </a:lnSpc>
                        <a:spcBef>
                          <a:spcPts val="5"/>
                        </a:spcBef>
                        <a:spcAft>
                          <a:spcPts val="800"/>
                        </a:spcAft>
                      </a:pPr>
                      <a:r>
                        <a:rPr lang="en-NA" sz="2000" kern="0" spc="-5" dirty="0">
                          <a:effectLst/>
                        </a:rPr>
                        <a:t>Example </a:t>
                      </a:r>
                      <a:r>
                        <a:rPr lang="en-NA" sz="2000" kern="0" dirty="0">
                          <a:effectLst/>
                        </a:rPr>
                        <a:t>for</a:t>
                      </a:r>
                      <a:r>
                        <a:rPr lang="en-NA" sz="2000" kern="0" spc="-5" dirty="0">
                          <a:effectLst/>
                        </a:rPr>
                        <a:t> structure:</a:t>
                      </a:r>
                      <a:endParaRPr lang="en-NA"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NA"/>
                    </a:p>
                  </a:txBody>
                  <a:tcPr/>
                </a:tc>
                <a:extLst>
                  <a:ext uri="{0D108BD9-81ED-4DB2-BD59-A6C34878D82A}">
                    <a16:rowId xmlns:a16="http://schemas.microsoft.com/office/drawing/2014/main" val="3616691688"/>
                  </a:ext>
                </a:extLst>
              </a:tr>
              <a:tr h="1456638">
                <a:tc>
                  <a:txBody>
                    <a:bodyPr/>
                    <a:lstStyle/>
                    <a:p>
                      <a:pPr marL="64770" eaLnBrk="0" hangingPunct="0">
                        <a:lnSpc>
                          <a:spcPct val="107000"/>
                        </a:lnSpc>
                        <a:spcBef>
                          <a:spcPts val="15"/>
                        </a:spcBef>
                        <a:spcAft>
                          <a:spcPts val="800"/>
                        </a:spcAft>
                      </a:pPr>
                      <a:r>
                        <a:rPr lang="en-NA" sz="2000" kern="0" spc="-5" dirty="0">
                          <a:effectLst/>
                        </a:rPr>
                        <a:t>Chairperson</a:t>
                      </a:r>
                      <a:endParaRPr lang="en-NA"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105410" eaLnBrk="0" hangingPunct="0">
                        <a:lnSpc>
                          <a:spcPct val="107000"/>
                        </a:lnSpc>
                        <a:spcBef>
                          <a:spcPts val="15"/>
                        </a:spcBef>
                        <a:spcAft>
                          <a:spcPts val="800"/>
                        </a:spcAft>
                      </a:pPr>
                      <a:r>
                        <a:rPr lang="en-NA" sz="2000" kern="0" spc="5">
                          <a:effectLst/>
                        </a:rPr>
                        <a:t>If</a:t>
                      </a:r>
                      <a:r>
                        <a:rPr lang="en-NA" sz="2000" kern="0" spc="-5">
                          <a:effectLst/>
                        </a:rPr>
                        <a:t> </a:t>
                      </a:r>
                      <a:r>
                        <a:rPr lang="en-NA" sz="2000" kern="0">
                          <a:effectLst/>
                        </a:rPr>
                        <a:t>on</a:t>
                      </a:r>
                      <a:r>
                        <a:rPr lang="en-NA" sz="2000" kern="0" spc="-10">
                          <a:effectLst/>
                        </a:rPr>
                        <a:t> </a:t>
                      </a:r>
                      <a:r>
                        <a:rPr lang="en-NA" sz="2000" kern="0" spc="-5">
                          <a:effectLst/>
                        </a:rPr>
                        <a:t>leave</a:t>
                      </a:r>
                      <a:r>
                        <a:rPr lang="en-NA" sz="2000" kern="0">
                          <a:effectLst/>
                        </a:rPr>
                        <a:t> </a:t>
                      </a:r>
                      <a:r>
                        <a:rPr lang="en-NA" sz="2000" kern="0" spc="-5">
                          <a:effectLst/>
                        </a:rPr>
                        <a:t>then</a:t>
                      </a:r>
                      <a:r>
                        <a:rPr lang="en-NA" sz="2000" kern="0" spc="-10">
                          <a:effectLst/>
                        </a:rPr>
                        <a:t> </a:t>
                      </a:r>
                      <a:r>
                        <a:rPr lang="en-NA" sz="2000" kern="0" spc="-5">
                          <a:effectLst/>
                        </a:rPr>
                        <a:t>the Deputy</a:t>
                      </a:r>
                      <a:r>
                        <a:rPr lang="en-NA" sz="2000" kern="0" spc="135">
                          <a:effectLst/>
                        </a:rPr>
                        <a:t> </a:t>
                      </a:r>
                      <a:r>
                        <a:rPr lang="en-NA" sz="2000" kern="0" spc="-5">
                          <a:effectLst/>
                        </a:rPr>
                        <a:t>Chairperson</a:t>
                      </a:r>
                      <a:r>
                        <a:rPr lang="en-NA" sz="2000" kern="0" spc="-10">
                          <a:effectLst/>
                        </a:rPr>
                        <a:t> </a:t>
                      </a:r>
                      <a:r>
                        <a:rPr lang="en-NA" sz="2000" kern="0" spc="-5">
                          <a:effectLst/>
                        </a:rPr>
                        <a:t>shall</a:t>
                      </a:r>
                      <a:r>
                        <a:rPr lang="en-NA" sz="2000" kern="0">
                          <a:effectLst/>
                        </a:rPr>
                        <a:t> </a:t>
                      </a:r>
                      <a:r>
                        <a:rPr lang="en-NA" sz="2000" kern="0" spc="-5">
                          <a:effectLst/>
                        </a:rPr>
                        <a:t>Chair</a:t>
                      </a:r>
                      <a:r>
                        <a:rPr lang="en-NA" sz="2000" kern="0" spc="-15">
                          <a:effectLst/>
                        </a:rPr>
                        <a:t> </a:t>
                      </a:r>
                      <a:r>
                        <a:rPr lang="en-NA" sz="2000" kern="0" spc="-5">
                          <a:effectLst/>
                        </a:rPr>
                        <a:t>the</a:t>
                      </a:r>
                      <a:r>
                        <a:rPr lang="en-NA" sz="2000" kern="0" spc="135">
                          <a:effectLst/>
                        </a:rPr>
                        <a:t> </a:t>
                      </a:r>
                      <a:r>
                        <a:rPr lang="en-NA" sz="2000" kern="0" spc="-5">
                          <a:effectLst/>
                        </a:rPr>
                        <a:t>meeting</a:t>
                      </a:r>
                      <a:r>
                        <a:rPr lang="en-NA" sz="2000" kern="0" spc="-10">
                          <a:effectLst/>
                        </a:rPr>
                        <a:t> </a:t>
                      </a:r>
                      <a:r>
                        <a:rPr lang="en-NA" sz="2000" kern="0" spc="-5">
                          <a:effectLst/>
                        </a:rPr>
                        <a:t>and the Alternate </a:t>
                      </a:r>
                      <a:r>
                        <a:rPr lang="en-NA" sz="2000" kern="0">
                          <a:effectLst/>
                        </a:rPr>
                        <a:t>to</a:t>
                      </a:r>
                      <a:r>
                        <a:rPr lang="en-NA" sz="2000" kern="0" spc="115">
                          <a:effectLst/>
                        </a:rPr>
                        <a:t> </a:t>
                      </a:r>
                      <a:r>
                        <a:rPr lang="en-NA" sz="2000" kern="0" spc="-5">
                          <a:effectLst/>
                        </a:rPr>
                        <a:t>the Deputy</a:t>
                      </a:r>
                      <a:r>
                        <a:rPr lang="en-NA" sz="2000" kern="0" spc="-10">
                          <a:effectLst/>
                        </a:rPr>
                        <a:t> </a:t>
                      </a:r>
                      <a:r>
                        <a:rPr lang="en-NA" sz="2000" kern="0" spc="-5">
                          <a:effectLst/>
                        </a:rPr>
                        <a:t>Chairperson</a:t>
                      </a:r>
                      <a:r>
                        <a:rPr lang="en-NA" sz="2000" kern="0" spc="-10">
                          <a:effectLst/>
                        </a:rPr>
                        <a:t> </a:t>
                      </a:r>
                      <a:r>
                        <a:rPr lang="en-NA" sz="2000" kern="0" spc="-5">
                          <a:effectLst/>
                        </a:rPr>
                        <a:t>shall</a:t>
                      </a:r>
                      <a:r>
                        <a:rPr lang="en-NA" sz="2000" kern="0" spc="115">
                          <a:effectLst/>
                        </a:rPr>
                        <a:t> </a:t>
                      </a:r>
                      <a:r>
                        <a:rPr lang="en-NA" sz="2000" kern="0" spc="-5">
                          <a:effectLst/>
                        </a:rPr>
                        <a:t>be</a:t>
                      </a:r>
                      <a:r>
                        <a:rPr lang="en-NA" sz="2000" kern="0">
                          <a:effectLst/>
                        </a:rPr>
                        <a:t> </a:t>
                      </a:r>
                      <a:r>
                        <a:rPr lang="en-NA" sz="2000" kern="0" spc="-5">
                          <a:effectLst/>
                        </a:rPr>
                        <a:t>the Deputy</a:t>
                      </a:r>
                      <a:r>
                        <a:rPr lang="en-NA" sz="2000" kern="0" spc="-10">
                          <a:effectLst/>
                        </a:rPr>
                        <a:t> </a:t>
                      </a:r>
                      <a:r>
                        <a:rPr lang="en-NA" sz="2000" kern="0" spc="-5">
                          <a:effectLst/>
                        </a:rPr>
                        <a:t>Chairperson</a:t>
                      </a:r>
                      <a:r>
                        <a:rPr lang="en-NA" sz="2000" kern="0" spc="-25">
                          <a:effectLst/>
                        </a:rPr>
                        <a:t> </a:t>
                      </a:r>
                      <a:r>
                        <a:rPr lang="en-NA" sz="2000" kern="0">
                          <a:effectLst/>
                        </a:rPr>
                        <a:t>in</a:t>
                      </a:r>
                      <a:r>
                        <a:rPr lang="en-NA" sz="2000" kern="0" spc="155">
                          <a:effectLst/>
                        </a:rPr>
                        <a:t> </a:t>
                      </a:r>
                      <a:r>
                        <a:rPr lang="en-NA" sz="2000" kern="0" spc="-5">
                          <a:effectLst/>
                        </a:rPr>
                        <a:t>the meeting.</a:t>
                      </a:r>
                      <a:endParaRPr lang="en-NA"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684893830"/>
                  </a:ext>
                </a:extLst>
              </a:tr>
              <a:tr h="722908">
                <a:tc>
                  <a:txBody>
                    <a:bodyPr/>
                    <a:lstStyle/>
                    <a:p>
                      <a:pPr marL="64770" eaLnBrk="0" hangingPunct="0">
                        <a:lnSpc>
                          <a:spcPct val="107000"/>
                        </a:lnSpc>
                        <a:spcBef>
                          <a:spcPts val="5"/>
                        </a:spcBef>
                        <a:spcAft>
                          <a:spcPts val="800"/>
                        </a:spcAft>
                      </a:pPr>
                      <a:r>
                        <a:rPr lang="en-NA" sz="2000" kern="0" spc="-5" dirty="0">
                          <a:effectLst/>
                        </a:rPr>
                        <a:t>Deputy</a:t>
                      </a:r>
                      <a:r>
                        <a:rPr lang="en-NA" sz="2000" kern="0" spc="-10" dirty="0">
                          <a:effectLst/>
                        </a:rPr>
                        <a:t> </a:t>
                      </a:r>
                      <a:r>
                        <a:rPr lang="en-NA" sz="2000" kern="0" spc="-5" dirty="0">
                          <a:effectLst/>
                        </a:rPr>
                        <a:t>Chairperson</a:t>
                      </a:r>
                      <a:endParaRPr lang="en-NA"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64770" marR="113665" eaLnBrk="0" hangingPunct="0">
                        <a:lnSpc>
                          <a:spcPct val="107000"/>
                        </a:lnSpc>
                        <a:spcBef>
                          <a:spcPts val="5"/>
                        </a:spcBef>
                        <a:spcAft>
                          <a:spcPts val="800"/>
                        </a:spcAft>
                      </a:pPr>
                      <a:r>
                        <a:rPr lang="en-NA" sz="2000" kern="0" spc="5" dirty="0">
                          <a:effectLst/>
                        </a:rPr>
                        <a:t>If</a:t>
                      </a:r>
                      <a:r>
                        <a:rPr lang="en-NA" sz="2000" kern="0" spc="-5" dirty="0">
                          <a:effectLst/>
                        </a:rPr>
                        <a:t> </a:t>
                      </a:r>
                      <a:r>
                        <a:rPr lang="en-NA" sz="2000" kern="0" dirty="0">
                          <a:effectLst/>
                        </a:rPr>
                        <a:t>on</a:t>
                      </a:r>
                      <a:r>
                        <a:rPr lang="en-NA" sz="2000" kern="0" spc="-10" dirty="0">
                          <a:effectLst/>
                        </a:rPr>
                        <a:t> </a:t>
                      </a:r>
                      <a:r>
                        <a:rPr lang="en-NA" sz="2000" kern="0" spc="-5" dirty="0">
                          <a:effectLst/>
                        </a:rPr>
                        <a:t>leave</a:t>
                      </a:r>
                      <a:r>
                        <a:rPr lang="en-NA" sz="2000" kern="0" dirty="0">
                          <a:effectLst/>
                        </a:rPr>
                        <a:t> </a:t>
                      </a:r>
                      <a:r>
                        <a:rPr lang="en-NA" sz="2000" kern="0" spc="-5" dirty="0">
                          <a:effectLst/>
                        </a:rPr>
                        <a:t>then</a:t>
                      </a:r>
                      <a:r>
                        <a:rPr lang="en-NA" sz="2000" kern="0" spc="-10" dirty="0">
                          <a:effectLst/>
                        </a:rPr>
                        <a:t> </a:t>
                      </a:r>
                      <a:r>
                        <a:rPr lang="en-NA" sz="2000" kern="0" spc="-5" dirty="0">
                          <a:effectLst/>
                        </a:rPr>
                        <a:t>the Alternate</a:t>
                      </a:r>
                      <a:r>
                        <a:rPr lang="en-NA" sz="2000" kern="0" spc="145" dirty="0">
                          <a:effectLst/>
                        </a:rPr>
                        <a:t> </a:t>
                      </a:r>
                      <a:r>
                        <a:rPr lang="en-NA" sz="2000" kern="0" dirty="0">
                          <a:effectLst/>
                        </a:rPr>
                        <a:t>to</a:t>
                      </a:r>
                      <a:r>
                        <a:rPr lang="en-NA" sz="2000" kern="0" spc="-10" dirty="0">
                          <a:effectLst/>
                        </a:rPr>
                        <a:t> </a:t>
                      </a:r>
                      <a:r>
                        <a:rPr lang="en-NA" sz="2000" kern="0" spc="-5" dirty="0">
                          <a:effectLst/>
                        </a:rPr>
                        <a:t>the Deputy</a:t>
                      </a:r>
                      <a:r>
                        <a:rPr lang="en-NA" sz="2000" kern="0" spc="-10" dirty="0">
                          <a:effectLst/>
                        </a:rPr>
                        <a:t> </a:t>
                      </a:r>
                      <a:r>
                        <a:rPr lang="en-NA" sz="2000" kern="0" spc="-5" dirty="0">
                          <a:effectLst/>
                        </a:rPr>
                        <a:t>Chairperson</a:t>
                      </a:r>
                      <a:r>
                        <a:rPr lang="en-NA" sz="2000" kern="0" spc="125" dirty="0">
                          <a:effectLst/>
                        </a:rPr>
                        <a:t> </a:t>
                      </a:r>
                      <a:r>
                        <a:rPr lang="en-NA" sz="2000" kern="0" spc="-5" dirty="0">
                          <a:effectLst/>
                        </a:rPr>
                        <a:t>shall</a:t>
                      </a:r>
                      <a:r>
                        <a:rPr lang="en-NA" sz="2000" kern="0" dirty="0">
                          <a:effectLst/>
                        </a:rPr>
                        <a:t> </a:t>
                      </a:r>
                      <a:r>
                        <a:rPr lang="en-NA" sz="2000" kern="0" spc="-5" dirty="0">
                          <a:effectLst/>
                        </a:rPr>
                        <a:t>attend.</a:t>
                      </a:r>
                      <a:endParaRPr lang="en-NA"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922869179"/>
                  </a:ext>
                </a:extLst>
              </a:tr>
              <a:tr h="478332">
                <a:tc>
                  <a:txBody>
                    <a:bodyPr/>
                    <a:lstStyle/>
                    <a:p>
                      <a:pPr marL="64770" marR="758825" eaLnBrk="0" hangingPunct="0">
                        <a:lnSpc>
                          <a:spcPct val="107000"/>
                        </a:lnSpc>
                        <a:spcBef>
                          <a:spcPts val="5"/>
                        </a:spcBef>
                        <a:spcAft>
                          <a:spcPts val="800"/>
                        </a:spcAft>
                      </a:pPr>
                      <a:r>
                        <a:rPr lang="en-NA" sz="2000" kern="0" spc="-5">
                          <a:effectLst/>
                        </a:rPr>
                        <a:t>Alternate </a:t>
                      </a:r>
                      <a:r>
                        <a:rPr lang="en-NA" sz="2000" kern="0">
                          <a:effectLst/>
                        </a:rPr>
                        <a:t>to</a:t>
                      </a:r>
                      <a:r>
                        <a:rPr lang="en-NA" sz="2000" kern="0" spc="-10">
                          <a:effectLst/>
                        </a:rPr>
                        <a:t> </a:t>
                      </a:r>
                      <a:r>
                        <a:rPr lang="en-NA" sz="2000" kern="0" spc="-5">
                          <a:effectLst/>
                        </a:rPr>
                        <a:t>Deputy</a:t>
                      </a:r>
                      <a:r>
                        <a:rPr lang="en-NA" sz="2000" kern="0" spc="140">
                          <a:effectLst/>
                        </a:rPr>
                        <a:t> </a:t>
                      </a:r>
                      <a:r>
                        <a:rPr lang="en-NA" sz="2000" kern="0" spc="-5">
                          <a:effectLst/>
                        </a:rPr>
                        <a:t>Chairperson</a:t>
                      </a:r>
                      <a:endParaRPr lang="en-NA" sz="2000" kern="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800"/>
                        </a:spcAft>
                      </a:pPr>
                      <a:r>
                        <a:rPr lang="en-NA" sz="2000" kern="0" dirty="0">
                          <a:effectLst/>
                        </a:rPr>
                        <a:t> </a:t>
                      </a:r>
                      <a:endParaRPr lang="en-NA"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977724763"/>
                  </a:ext>
                </a:extLst>
              </a:tr>
            </a:tbl>
          </a:graphicData>
        </a:graphic>
      </p:graphicFrame>
      <p:sp>
        <p:nvSpPr>
          <p:cNvPr id="4" name="Date Placeholder 3">
            <a:extLst>
              <a:ext uri="{FF2B5EF4-FFF2-40B4-BE49-F238E27FC236}">
                <a16:creationId xmlns:a16="http://schemas.microsoft.com/office/drawing/2014/main" id="{44C9D779-4A86-3FF9-D362-5FE1777D4272}"/>
              </a:ext>
            </a:extLst>
          </p:cNvPr>
          <p:cNvSpPr>
            <a:spLocks noGrp="1"/>
          </p:cNvSpPr>
          <p:nvPr>
            <p:ph type="dt" sz="half" idx="10"/>
          </p:nvPr>
        </p:nvSpPr>
        <p:spPr/>
        <p:txBody>
          <a:bodyPr/>
          <a:lstStyle/>
          <a:p>
            <a:fld id="{01A6ACF5-53E8-4714-AF4A-B9B4E62B5398}" type="datetime3">
              <a:rPr lang="en-US" smtClean="0"/>
              <a:t>18 September 2024</a:t>
            </a:fld>
            <a:endParaRPr lang="en-US"/>
          </a:p>
        </p:txBody>
      </p:sp>
      <p:sp>
        <p:nvSpPr>
          <p:cNvPr id="5" name="Slide Number Placeholder 4">
            <a:extLst>
              <a:ext uri="{FF2B5EF4-FFF2-40B4-BE49-F238E27FC236}">
                <a16:creationId xmlns:a16="http://schemas.microsoft.com/office/drawing/2014/main" id="{E76A28BC-54AF-E2A0-C15B-869AE6035A38}"/>
              </a:ext>
            </a:extLst>
          </p:cNvPr>
          <p:cNvSpPr>
            <a:spLocks noGrp="1"/>
          </p:cNvSpPr>
          <p:nvPr>
            <p:ph type="sldNum" sz="quarter" idx="12"/>
          </p:nvPr>
        </p:nvSpPr>
        <p:spPr/>
        <p:txBody>
          <a:bodyPr/>
          <a:lstStyle/>
          <a:p>
            <a:fld id="{CC5689FF-E949-42AF-BB52-0895AA75D6A8}" type="slidenum">
              <a:rPr lang="en-US" smtClean="0"/>
              <a:t>12</a:t>
            </a:fld>
            <a:endParaRPr lang="en-US"/>
          </a:p>
        </p:txBody>
      </p:sp>
      <p:sp>
        <p:nvSpPr>
          <p:cNvPr id="7" name="Rectangle 1">
            <a:extLst>
              <a:ext uri="{FF2B5EF4-FFF2-40B4-BE49-F238E27FC236}">
                <a16:creationId xmlns:a16="http://schemas.microsoft.com/office/drawing/2014/main" id="{74185E58-BCCB-1C6A-31A1-C4CFDA75D7C2}"/>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NA"/>
          </a:p>
        </p:txBody>
      </p:sp>
    </p:spTree>
    <p:extLst>
      <p:ext uri="{BB962C8B-B14F-4D97-AF65-F5344CB8AC3E}">
        <p14:creationId xmlns:p14="http://schemas.microsoft.com/office/powerpoint/2010/main" val="29396344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65579-D2AC-A8C1-075F-507F8090CCB0}"/>
              </a:ext>
            </a:extLst>
          </p:cNvPr>
          <p:cNvSpPr>
            <a:spLocks noGrp="1"/>
          </p:cNvSpPr>
          <p:nvPr>
            <p:ph type="title"/>
          </p:nvPr>
        </p:nvSpPr>
        <p:spPr/>
        <p:txBody>
          <a:bodyPr>
            <a:normAutofit/>
          </a:bodyPr>
          <a:lstStyle/>
          <a:p>
            <a:r>
              <a:rPr lang="en-US" sz="6700" b="1" dirty="0"/>
              <a:t>Roles &amp; Responsibilities OF PC</a:t>
            </a:r>
            <a:r>
              <a:rPr lang="en-US" sz="9600" b="1" dirty="0"/>
              <a:t> </a:t>
            </a:r>
            <a:endParaRPr lang="en-NA" sz="9600" dirty="0"/>
          </a:p>
        </p:txBody>
      </p:sp>
      <p:sp>
        <p:nvSpPr>
          <p:cNvPr id="3" name="Content Placeholder 2">
            <a:extLst>
              <a:ext uri="{FF2B5EF4-FFF2-40B4-BE49-F238E27FC236}">
                <a16:creationId xmlns:a16="http://schemas.microsoft.com/office/drawing/2014/main" id="{7C03AA8A-8DEE-188E-E695-FE333E769F8A}"/>
              </a:ext>
            </a:extLst>
          </p:cNvPr>
          <p:cNvSpPr>
            <a:spLocks noGrp="1"/>
          </p:cNvSpPr>
          <p:nvPr>
            <p:ph idx="1"/>
          </p:nvPr>
        </p:nvSpPr>
        <p:spPr/>
        <p:txBody>
          <a:bodyPr/>
          <a:lstStyle/>
          <a:p>
            <a:pPr algn="just">
              <a:buFont typeface="Arial" panose="020B0604020202020204" pitchFamily="34" charset="0"/>
              <a:buChar char="•"/>
            </a:pPr>
            <a:r>
              <a:rPr lang="en-NA" sz="1800" dirty="0">
                <a:solidFill>
                  <a:srgbClr val="000000"/>
                </a:solidFill>
                <a:effectLst/>
                <a:latin typeface="Arial" panose="020B0604020202020204" pitchFamily="34" charset="0"/>
                <a:ea typeface="Calibri" panose="020F0502020204030204" pitchFamily="34" charset="0"/>
                <a:cs typeface="Century Gothic" panose="020B0502020202020204" pitchFamily="34" charset="0"/>
              </a:rPr>
              <a:t> To oversee the procurement process conducted by a public entity.</a:t>
            </a:r>
            <a:endParaRPr lang="en-NA" sz="18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buFont typeface="Arial" panose="020B0604020202020204" pitchFamily="34" charset="0"/>
              <a:buChar char="•"/>
            </a:pPr>
            <a:r>
              <a:rPr lang="en-NA" sz="1800" dirty="0">
                <a:solidFill>
                  <a:srgbClr val="000000"/>
                </a:solidFill>
                <a:effectLst/>
                <a:latin typeface="Arial" panose="020B0604020202020204" pitchFamily="34" charset="0"/>
                <a:ea typeface="Calibri" panose="020F0502020204030204" pitchFamily="34" charset="0"/>
                <a:cs typeface="Century Gothic" panose="020B0502020202020204" pitchFamily="34" charset="0"/>
              </a:rPr>
              <a:t> To recommend to the accounting officer bidding processes.</a:t>
            </a:r>
            <a:endParaRPr lang="en-NA" sz="18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buFont typeface="Arial" panose="020B0604020202020204" pitchFamily="34" charset="0"/>
              <a:buChar char="•"/>
            </a:pPr>
            <a:r>
              <a:rPr lang="en-NA" sz="1800" dirty="0">
                <a:solidFill>
                  <a:srgbClr val="000000"/>
                </a:solidFill>
                <a:effectLst/>
                <a:latin typeface="Arial" panose="020B0604020202020204" pitchFamily="34" charset="0"/>
                <a:ea typeface="Calibri" panose="020F0502020204030204" pitchFamily="34" charset="0"/>
                <a:cs typeface="Century Gothic" panose="020B0502020202020204" pitchFamily="34" charset="0"/>
              </a:rPr>
              <a:t> To review the evaluation of a pre-qualification or bid clarify issues pertaining to bidding.</a:t>
            </a:r>
            <a:endParaRPr lang="en-NA" sz="18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buFont typeface="Arial" panose="020B0604020202020204" pitchFamily="34" charset="0"/>
              <a:buChar char="•"/>
            </a:pPr>
            <a:r>
              <a:rPr lang="en-NA" sz="1800" dirty="0">
                <a:solidFill>
                  <a:srgbClr val="000000"/>
                </a:solidFill>
                <a:effectLst/>
                <a:latin typeface="Arial" panose="020B0604020202020204" pitchFamily="34" charset="0"/>
                <a:ea typeface="Calibri" panose="020F0502020204030204" pitchFamily="34" charset="0"/>
                <a:cs typeface="Century Gothic" panose="020B0502020202020204" pitchFamily="34" charset="0"/>
              </a:rPr>
              <a:t> To attend to the implementation of contracts</a:t>
            </a:r>
            <a:endParaRPr lang="en-NA" sz="18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buFont typeface="Arial" panose="020B0604020202020204" pitchFamily="34" charset="0"/>
              <a:buChar char="•"/>
            </a:pPr>
            <a:r>
              <a:rPr lang="en-NA" sz="1800" dirty="0">
                <a:solidFill>
                  <a:srgbClr val="000000"/>
                </a:solidFill>
                <a:effectLst/>
                <a:latin typeface="Arial" panose="020B0604020202020204" pitchFamily="34" charset="0"/>
                <a:ea typeface="Calibri" panose="020F0502020204030204" pitchFamily="34" charset="0"/>
                <a:cs typeface="Century Gothic" panose="020B0502020202020204" pitchFamily="34" charset="0"/>
              </a:rPr>
              <a:t> To annually submit to the accounting officer a list of procurement contracts awarded.</a:t>
            </a:r>
            <a:endParaRPr lang="en-NA" sz="18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buFont typeface="Arial" panose="020B0604020202020204" pitchFamily="34" charset="0"/>
              <a:buChar char="•"/>
            </a:pPr>
            <a:r>
              <a:rPr lang="en-NA" sz="1800" dirty="0">
                <a:solidFill>
                  <a:srgbClr val="000000"/>
                </a:solidFill>
                <a:effectLst/>
                <a:latin typeface="Arial" panose="020B0604020202020204" pitchFamily="34" charset="0"/>
                <a:ea typeface="Calibri" panose="020F0502020204030204" pitchFamily="34" charset="0"/>
                <a:cs typeface="Century Gothic" panose="020B0502020202020204" pitchFamily="34" charset="0"/>
              </a:rPr>
              <a:t> To recommend to the accounting officer the approval for the award of the procurement contract.</a:t>
            </a:r>
            <a:endParaRPr lang="en-NA" sz="18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endParaRPr lang="en-NA" dirty="0"/>
          </a:p>
        </p:txBody>
      </p:sp>
      <p:sp>
        <p:nvSpPr>
          <p:cNvPr id="4" name="Date Placeholder 3">
            <a:extLst>
              <a:ext uri="{FF2B5EF4-FFF2-40B4-BE49-F238E27FC236}">
                <a16:creationId xmlns:a16="http://schemas.microsoft.com/office/drawing/2014/main" id="{04AC6787-04F7-01FA-2CE8-D0F3E5401A2F}"/>
              </a:ext>
            </a:extLst>
          </p:cNvPr>
          <p:cNvSpPr>
            <a:spLocks noGrp="1"/>
          </p:cNvSpPr>
          <p:nvPr>
            <p:ph type="dt" sz="half" idx="10"/>
          </p:nvPr>
        </p:nvSpPr>
        <p:spPr/>
        <p:txBody>
          <a:bodyPr/>
          <a:lstStyle/>
          <a:p>
            <a:fld id="{01A6ACF5-53E8-4714-AF4A-B9B4E62B5398}" type="datetime3">
              <a:rPr lang="en-US" smtClean="0"/>
              <a:t>18 September 2024</a:t>
            </a:fld>
            <a:endParaRPr lang="en-US"/>
          </a:p>
        </p:txBody>
      </p:sp>
      <p:sp>
        <p:nvSpPr>
          <p:cNvPr id="5" name="Slide Number Placeholder 4">
            <a:extLst>
              <a:ext uri="{FF2B5EF4-FFF2-40B4-BE49-F238E27FC236}">
                <a16:creationId xmlns:a16="http://schemas.microsoft.com/office/drawing/2014/main" id="{E6F248FE-0D14-1A2A-1325-E08A31567799}"/>
              </a:ext>
            </a:extLst>
          </p:cNvPr>
          <p:cNvSpPr>
            <a:spLocks noGrp="1"/>
          </p:cNvSpPr>
          <p:nvPr>
            <p:ph type="sldNum" sz="quarter" idx="12"/>
          </p:nvPr>
        </p:nvSpPr>
        <p:spPr/>
        <p:txBody>
          <a:bodyPr/>
          <a:lstStyle/>
          <a:p>
            <a:fld id="{CC5689FF-E949-42AF-BB52-0895AA75D6A8}" type="slidenum">
              <a:rPr lang="en-US" smtClean="0"/>
              <a:t>13</a:t>
            </a:fld>
            <a:endParaRPr lang="en-US"/>
          </a:p>
        </p:txBody>
      </p:sp>
    </p:spTree>
    <p:extLst>
      <p:ext uri="{BB962C8B-B14F-4D97-AF65-F5344CB8AC3E}">
        <p14:creationId xmlns:p14="http://schemas.microsoft.com/office/powerpoint/2010/main" val="24902969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79C93-75F4-B5B2-0FA7-3DA8C86FF131}"/>
              </a:ext>
            </a:extLst>
          </p:cNvPr>
          <p:cNvSpPr>
            <a:spLocks noGrp="1"/>
          </p:cNvSpPr>
          <p:nvPr>
            <p:ph type="title"/>
          </p:nvPr>
        </p:nvSpPr>
        <p:spPr/>
        <p:txBody>
          <a:bodyPr/>
          <a:lstStyle/>
          <a:p>
            <a:endParaRPr lang="en-NA"/>
          </a:p>
        </p:txBody>
      </p:sp>
      <p:sp>
        <p:nvSpPr>
          <p:cNvPr id="3" name="Content Placeholder 2">
            <a:extLst>
              <a:ext uri="{FF2B5EF4-FFF2-40B4-BE49-F238E27FC236}">
                <a16:creationId xmlns:a16="http://schemas.microsoft.com/office/drawing/2014/main" id="{A1B8608B-1E72-3FEF-FA9D-B9888B7DB623}"/>
              </a:ext>
            </a:extLst>
          </p:cNvPr>
          <p:cNvSpPr>
            <a:spLocks noGrp="1"/>
          </p:cNvSpPr>
          <p:nvPr>
            <p:ph idx="1"/>
          </p:nvPr>
        </p:nvSpPr>
        <p:spPr/>
        <p:txBody>
          <a:bodyPr/>
          <a:lstStyle/>
          <a:p>
            <a:pPr algn="just"/>
            <a:r>
              <a:rPr lang="en-NA" sz="3200" kern="100" dirty="0">
                <a:effectLst/>
                <a:latin typeface="Times New Roman" panose="02020603050405020304" pitchFamily="18" charset="0"/>
                <a:ea typeface="Calibri" panose="020F0502020204030204" pitchFamily="34" charset="0"/>
                <a:cs typeface="Times New Roman" panose="02020603050405020304" pitchFamily="18" charset="0"/>
              </a:rPr>
              <a:t>Subject to the approval of the Policy Unit, an accounting officer may appoint more than one procurement committee for different threshold or categories of procurement with a view to achieve efficiency and effectiveness. A member of a procurement committee or an alternate member is appointed for a term of three years and is eligible for reappointment at the expiry of his or her term.</a:t>
            </a:r>
            <a:endParaRPr lang="en-NA" sz="3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NA" dirty="0"/>
          </a:p>
        </p:txBody>
      </p:sp>
      <p:sp>
        <p:nvSpPr>
          <p:cNvPr id="4" name="Date Placeholder 3">
            <a:extLst>
              <a:ext uri="{FF2B5EF4-FFF2-40B4-BE49-F238E27FC236}">
                <a16:creationId xmlns:a16="http://schemas.microsoft.com/office/drawing/2014/main" id="{335D1FEC-28D6-472F-6C20-59DFE3A5531D}"/>
              </a:ext>
            </a:extLst>
          </p:cNvPr>
          <p:cNvSpPr>
            <a:spLocks noGrp="1"/>
          </p:cNvSpPr>
          <p:nvPr>
            <p:ph type="dt" sz="half" idx="10"/>
          </p:nvPr>
        </p:nvSpPr>
        <p:spPr/>
        <p:txBody>
          <a:bodyPr/>
          <a:lstStyle/>
          <a:p>
            <a:fld id="{01A6ACF5-53E8-4714-AF4A-B9B4E62B5398}" type="datetime3">
              <a:rPr lang="en-US" smtClean="0"/>
              <a:t>18 September 2024</a:t>
            </a:fld>
            <a:endParaRPr lang="en-US"/>
          </a:p>
        </p:txBody>
      </p:sp>
      <p:sp>
        <p:nvSpPr>
          <p:cNvPr id="5" name="Slide Number Placeholder 4">
            <a:extLst>
              <a:ext uri="{FF2B5EF4-FFF2-40B4-BE49-F238E27FC236}">
                <a16:creationId xmlns:a16="http://schemas.microsoft.com/office/drawing/2014/main" id="{74019ACB-3197-4B94-9D97-9E79D966DA29}"/>
              </a:ext>
            </a:extLst>
          </p:cNvPr>
          <p:cNvSpPr>
            <a:spLocks noGrp="1"/>
          </p:cNvSpPr>
          <p:nvPr>
            <p:ph type="sldNum" sz="quarter" idx="12"/>
          </p:nvPr>
        </p:nvSpPr>
        <p:spPr/>
        <p:txBody>
          <a:bodyPr/>
          <a:lstStyle/>
          <a:p>
            <a:fld id="{CC5689FF-E949-42AF-BB52-0895AA75D6A8}" type="slidenum">
              <a:rPr lang="en-US" smtClean="0"/>
              <a:t>14</a:t>
            </a:fld>
            <a:endParaRPr lang="en-US"/>
          </a:p>
        </p:txBody>
      </p:sp>
    </p:spTree>
    <p:extLst>
      <p:ext uri="{BB962C8B-B14F-4D97-AF65-F5344CB8AC3E}">
        <p14:creationId xmlns:p14="http://schemas.microsoft.com/office/powerpoint/2010/main" val="561438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C29AE-E2B9-6D95-F552-B2D7D438FB38}"/>
              </a:ext>
            </a:extLst>
          </p:cNvPr>
          <p:cNvSpPr>
            <a:spLocks noGrp="1"/>
          </p:cNvSpPr>
          <p:nvPr>
            <p:ph type="title"/>
          </p:nvPr>
        </p:nvSpPr>
        <p:spPr/>
        <p:txBody>
          <a:bodyPr/>
          <a:lstStyle/>
          <a:p>
            <a:r>
              <a:rPr lang="en-NA" sz="4800" b="1" kern="100" dirty="0">
                <a:effectLst/>
                <a:latin typeface="Times New Roman" panose="02020603050405020304" pitchFamily="18" charset="0"/>
                <a:ea typeface="Calibri" panose="020F0502020204030204" pitchFamily="34" charset="0"/>
                <a:cs typeface="Times New Roman" panose="02020603050405020304" pitchFamily="18" charset="0"/>
              </a:rPr>
              <a:t>Voting &amp; Quorum Regulation</a:t>
            </a:r>
            <a:r>
              <a:rPr lang="en-US" sz="48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NA" sz="4800" b="1" kern="100" dirty="0">
                <a:effectLst/>
                <a:latin typeface="Times New Roman" panose="02020603050405020304" pitchFamily="18" charset="0"/>
                <a:ea typeface="Calibri" panose="020F0502020204030204" pitchFamily="34" charset="0"/>
                <a:cs typeface="Times New Roman" panose="02020603050405020304" pitchFamily="18" charset="0"/>
              </a:rPr>
              <a:t>9</a:t>
            </a:r>
            <a:br>
              <a:rPr lang="en-NA" sz="4800" kern="100" dirty="0">
                <a:effectLst/>
                <a:latin typeface="Calibri" panose="020F0502020204030204" pitchFamily="34" charset="0"/>
                <a:ea typeface="Calibri" panose="020F0502020204030204" pitchFamily="34" charset="0"/>
                <a:cs typeface="Times New Roman" panose="02020603050405020304" pitchFamily="18" charset="0"/>
              </a:rPr>
            </a:br>
            <a:endParaRPr lang="en-NA" dirty="0"/>
          </a:p>
        </p:txBody>
      </p:sp>
      <p:sp>
        <p:nvSpPr>
          <p:cNvPr id="3" name="Content Placeholder 2">
            <a:extLst>
              <a:ext uri="{FF2B5EF4-FFF2-40B4-BE49-F238E27FC236}">
                <a16:creationId xmlns:a16="http://schemas.microsoft.com/office/drawing/2014/main" id="{CD22640F-E1C6-63F1-E732-D424D071FF63}"/>
              </a:ext>
            </a:extLst>
          </p:cNvPr>
          <p:cNvSpPr>
            <a:spLocks noGrp="1"/>
          </p:cNvSpPr>
          <p:nvPr>
            <p:ph idx="1"/>
          </p:nvPr>
        </p:nvSpPr>
        <p:spPr/>
        <p:txBody>
          <a:bodyPr/>
          <a:lstStyle/>
          <a:p>
            <a:pPr algn="just">
              <a:lnSpc>
                <a:spcPct val="107000"/>
              </a:lnSpc>
              <a:spcAft>
                <a:spcPts val="800"/>
              </a:spcAft>
              <a:buFont typeface="Arial" panose="020B0604020202020204" pitchFamily="34" charset="0"/>
              <a:buChar char="•"/>
            </a:pPr>
            <a:r>
              <a:rPr lang="en-NA" sz="3600" kern="100" dirty="0">
                <a:effectLst/>
                <a:latin typeface="Times New Roman" panose="02020603050405020304" pitchFamily="18" charset="0"/>
                <a:ea typeface="Calibri" panose="020F0502020204030204" pitchFamily="34" charset="0"/>
                <a:cs typeface="Times New Roman" panose="02020603050405020304" pitchFamily="18" charset="0"/>
              </a:rPr>
              <a:t>The majority of members of a committee present at a meeting of the committee, which members must </a:t>
            </a:r>
            <a:endParaRPr lang="en-NA" sz="36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NA" sz="3600" kern="100" dirty="0">
                <a:effectLst/>
                <a:latin typeface="Times New Roman" panose="02020603050405020304" pitchFamily="18" charset="0"/>
                <a:ea typeface="Calibri" panose="020F0502020204030204" pitchFamily="34" charset="0"/>
                <a:cs typeface="Times New Roman" panose="02020603050405020304" pitchFamily="18" charset="0"/>
              </a:rPr>
              <a:t>include the chairperson, deputy chairperson and financial advisor or their alternate members constitute a quorum at the meeting.</a:t>
            </a:r>
            <a:endParaRPr lang="en-NA" sz="36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NA" dirty="0"/>
          </a:p>
        </p:txBody>
      </p:sp>
      <p:sp>
        <p:nvSpPr>
          <p:cNvPr id="4" name="Date Placeholder 3">
            <a:extLst>
              <a:ext uri="{FF2B5EF4-FFF2-40B4-BE49-F238E27FC236}">
                <a16:creationId xmlns:a16="http://schemas.microsoft.com/office/drawing/2014/main" id="{6C048E30-6B42-B875-614B-57FED165D438}"/>
              </a:ext>
            </a:extLst>
          </p:cNvPr>
          <p:cNvSpPr>
            <a:spLocks noGrp="1"/>
          </p:cNvSpPr>
          <p:nvPr>
            <p:ph type="dt" sz="half" idx="10"/>
          </p:nvPr>
        </p:nvSpPr>
        <p:spPr/>
        <p:txBody>
          <a:bodyPr/>
          <a:lstStyle/>
          <a:p>
            <a:fld id="{01A6ACF5-53E8-4714-AF4A-B9B4E62B5398}" type="datetime3">
              <a:rPr lang="en-US" smtClean="0"/>
              <a:t>18 September 2024</a:t>
            </a:fld>
            <a:endParaRPr lang="en-US"/>
          </a:p>
        </p:txBody>
      </p:sp>
      <p:sp>
        <p:nvSpPr>
          <p:cNvPr id="5" name="Slide Number Placeholder 4">
            <a:extLst>
              <a:ext uri="{FF2B5EF4-FFF2-40B4-BE49-F238E27FC236}">
                <a16:creationId xmlns:a16="http://schemas.microsoft.com/office/drawing/2014/main" id="{C7F74889-9CBE-9653-5FAF-AF5A1393E4D4}"/>
              </a:ext>
            </a:extLst>
          </p:cNvPr>
          <p:cNvSpPr>
            <a:spLocks noGrp="1"/>
          </p:cNvSpPr>
          <p:nvPr>
            <p:ph type="sldNum" sz="quarter" idx="12"/>
          </p:nvPr>
        </p:nvSpPr>
        <p:spPr/>
        <p:txBody>
          <a:bodyPr/>
          <a:lstStyle/>
          <a:p>
            <a:fld id="{CC5689FF-E949-42AF-BB52-0895AA75D6A8}" type="slidenum">
              <a:rPr lang="en-US" smtClean="0"/>
              <a:t>15</a:t>
            </a:fld>
            <a:endParaRPr lang="en-US"/>
          </a:p>
        </p:txBody>
      </p:sp>
    </p:spTree>
    <p:extLst>
      <p:ext uri="{BB962C8B-B14F-4D97-AF65-F5344CB8AC3E}">
        <p14:creationId xmlns:p14="http://schemas.microsoft.com/office/powerpoint/2010/main" val="34162176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B0B14-7672-257B-E759-465C044D1395}"/>
              </a:ext>
            </a:extLst>
          </p:cNvPr>
          <p:cNvSpPr>
            <a:spLocks noGrp="1"/>
          </p:cNvSpPr>
          <p:nvPr>
            <p:ph type="title"/>
          </p:nvPr>
        </p:nvSpPr>
        <p:spPr/>
        <p:txBody>
          <a:bodyPr>
            <a:normAutofit fontScale="90000"/>
          </a:bodyPr>
          <a:lstStyle/>
          <a:p>
            <a:br>
              <a:rPr kumimoji="0" lang="en-US" altLang="en-NA" sz="48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br>
              <a:rPr kumimoji="0" lang="en-US" altLang="en-NA" sz="48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br>
              <a:rPr kumimoji="0" lang="en-US" altLang="en-NA" sz="48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kumimoji="0" lang="en-NA" altLang="en-NA" sz="4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Who c</a:t>
            </a:r>
            <a:r>
              <a:rPr kumimoji="0" lang="en-US" altLang="en-NA" sz="4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an vote in the Procurement Committee</a:t>
            </a:r>
            <a:br>
              <a:rPr kumimoji="0" lang="en-NA" altLang="en-NA" sz="4400" b="0" i="0" u="none" strike="noStrike" cap="none" normalizeH="0" baseline="0" dirty="0">
                <a:ln>
                  <a:noFill/>
                </a:ln>
                <a:solidFill>
                  <a:schemeClr val="tx1"/>
                </a:solidFill>
                <a:effectLst/>
              </a:rPr>
            </a:br>
            <a:endParaRPr lang="en-NA" sz="4400" dirty="0"/>
          </a:p>
        </p:txBody>
      </p:sp>
      <p:graphicFrame>
        <p:nvGraphicFramePr>
          <p:cNvPr id="6" name="Content Placeholder 5">
            <a:extLst>
              <a:ext uri="{FF2B5EF4-FFF2-40B4-BE49-F238E27FC236}">
                <a16:creationId xmlns:a16="http://schemas.microsoft.com/office/drawing/2014/main" id="{1ABF83FE-C702-EE62-D649-C02DDD8D0D9D}"/>
              </a:ext>
            </a:extLst>
          </p:cNvPr>
          <p:cNvGraphicFramePr>
            <a:graphicFrameLocks noGrp="1"/>
          </p:cNvGraphicFramePr>
          <p:nvPr>
            <p:ph idx="1"/>
            <p:extLst>
              <p:ext uri="{D42A27DB-BD31-4B8C-83A1-F6EECF244321}">
                <p14:modId xmlns:p14="http://schemas.microsoft.com/office/powerpoint/2010/main" val="2384465631"/>
              </p:ext>
            </p:extLst>
          </p:nvPr>
        </p:nvGraphicFramePr>
        <p:xfrm>
          <a:off x="1472184" y="2093977"/>
          <a:ext cx="7772400" cy="3749038"/>
        </p:xfrm>
        <a:graphic>
          <a:graphicData uri="http://schemas.openxmlformats.org/drawingml/2006/table">
            <a:tbl>
              <a:tblPr>
                <a:tableStyleId>{5C22544A-7EE6-4342-B048-85BDC9FD1C3A}</a:tableStyleId>
              </a:tblPr>
              <a:tblGrid>
                <a:gridCol w="3367776">
                  <a:extLst>
                    <a:ext uri="{9D8B030D-6E8A-4147-A177-3AD203B41FA5}">
                      <a16:colId xmlns:a16="http://schemas.microsoft.com/office/drawing/2014/main" val="3538912061"/>
                    </a:ext>
                  </a:extLst>
                </a:gridCol>
                <a:gridCol w="4404624">
                  <a:extLst>
                    <a:ext uri="{9D8B030D-6E8A-4147-A177-3AD203B41FA5}">
                      <a16:colId xmlns:a16="http://schemas.microsoft.com/office/drawing/2014/main" val="1995278597"/>
                    </a:ext>
                  </a:extLst>
                </a:gridCol>
              </a:tblGrid>
              <a:tr h="377659">
                <a:tc>
                  <a:txBody>
                    <a:bodyPr/>
                    <a:lstStyle/>
                    <a:p>
                      <a:pPr marL="64770" eaLnBrk="0" hangingPunct="0">
                        <a:lnSpc>
                          <a:spcPts val="1340"/>
                        </a:lnSpc>
                        <a:spcBef>
                          <a:spcPts val="5"/>
                        </a:spcBef>
                        <a:spcAft>
                          <a:spcPts val="800"/>
                        </a:spcAft>
                      </a:pPr>
                      <a:r>
                        <a:rPr lang="en-NA" sz="2000" kern="0" spc="-5" dirty="0">
                          <a:effectLst/>
                          <a:latin typeface="Arial" panose="020B0604020202020204" pitchFamily="34" charset="0"/>
                          <a:cs typeface="Arial" panose="020B0604020202020204" pitchFamily="34" charset="0"/>
                        </a:rPr>
                        <a:t>Chairperson</a:t>
                      </a:r>
                      <a:endParaRPr lang="en-NA" sz="2000" kern="1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64770" eaLnBrk="0" hangingPunct="0">
                        <a:lnSpc>
                          <a:spcPts val="1340"/>
                        </a:lnSpc>
                        <a:spcBef>
                          <a:spcPts val="5"/>
                        </a:spcBef>
                        <a:spcAft>
                          <a:spcPts val="800"/>
                        </a:spcAft>
                      </a:pPr>
                      <a:r>
                        <a:rPr lang="en-NA" sz="2000" kern="0" spc="-5">
                          <a:effectLst/>
                          <a:latin typeface="Arial" panose="020B0604020202020204" pitchFamily="34" charset="0"/>
                          <a:cs typeface="Arial" panose="020B0604020202020204" pitchFamily="34" charset="0"/>
                        </a:rPr>
                        <a:t>Yes</a:t>
                      </a:r>
                      <a:endParaRPr lang="en-NA" sz="2000" kern="1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761486431"/>
                  </a:ext>
                </a:extLst>
              </a:tr>
              <a:tr h="373627">
                <a:tc>
                  <a:txBody>
                    <a:bodyPr/>
                    <a:lstStyle/>
                    <a:p>
                      <a:pPr marL="64770" eaLnBrk="0" hangingPunct="0">
                        <a:lnSpc>
                          <a:spcPts val="1330"/>
                        </a:lnSpc>
                        <a:spcBef>
                          <a:spcPts val="5"/>
                        </a:spcBef>
                        <a:spcAft>
                          <a:spcPts val="800"/>
                        </a:spcAft>
                      </a:pPr>
                      <a:r>
                        <a:rPr lang="en-NA" sz="2000" kern="0" spc="-5" dirty="0">
                          <a:effectLst/>
                          <a:latin typeface="Arial" panose="020B0604020202020204" pitchFamily="34" charset="0"/>
                          <a:cs typeface="Arial" panose="020B0604020202020204" pitchFamily="34" charset="0"/>
                        </a:rPr>
                        <a:t>Deputy</a:t>
                      </a:r>
                      <a:r>
                        <a:rPr lang="en-NA" sz="2000" kern="0" spc="-10" dirty="0">
                          <a:effectLst/>
                          <a:latin typeface="Arial" panose="020B0604020202020204" pitchFamily="34" charset="0"/>
                          <a:cs typeface="Arial" panose="020B0604020202020204" pitchFamily="34" charset="0"/>
                        </a:rPr>
                        <a:t> </a:t>
                      </a:r>
                      <a:r>
                        <a:rPr lang="en-NA" sz="2000" kern="0" spc="-5" dirty="0">
                          <a:effectLst/>
                          <a:latin typeface="Arial" panose="020B0604020202020204" pitchFamily="34" charset="0"/>
                          <a:cs typeface="Arial" panose="020B0604020202020204" pitchFamily="34" charset="0"/>
                        </a:rPr>
                        <a:t>Chairperson</a:t>
                      </a:r>
                      <a:endParaRPr lang="en-NA" sz="2000" kern="1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64770" eaLnBrk="0" hangingPunct="0">
                        <a:lnSpc>
                          <a:spcPts val="1330"/>
                        </a:lnSpc>
                        <a:spcBef>
                          <a:spcPts val="5"/>
                        </a:spcBef>
                        <a:spcAft>
                          <a:spcPts val="800"/>
                        </a:spcAft>
                      </a:pPr>
                      <a:r>
                        <a:rPr lang="en-NA" sz="2000" kern="0" spc="-5">
                          <a:effectLst/>
                          <a:latin typeface="Arial" panose="020B0604020202020204" pitchFamily="34" charset="0"/>
                          <a:cs typeface="Arial" panose="020B0604020202020204" pitchFamily="34" charset="0"/>
                        </a:rPr>
                        <a:t>Yes</a:t>
                      </a:r>
                      <a:endParaRPr lang="en-NA" sz="2000" kern="1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1215995050"/>
                  </a:ext>
                </a:extLst>
              </a:tr>
              <a:tr h="1122224">
                <a:tc>
                  <a:txBody>
                    <a:bodyPr/>
                    <a:lstStyle/>
                    <a:p>
                      <a:pPr marL="64770" marR="468630" eaLnBrk="0" hangingPunct="0">
                        <a:lnSpc>
                          <a:spcPct val="107000"/>
                        </a:lnSpc>
                        <a:spcBef>
                          <a:spcPts val="5"/>
                        </a:spcBef>
                        <a:spcAft>
                          <a:spcPts val="800"/>
                        </a:spcAft>
                      </a:pPr>
                      <a:r>
                        <a:rPr lang="en-NA" sz="2000" kern="0" spc="-5" dirty="0">
                          <a:effectLst/>
                          <a:latin typeface="Arial" panose="020B0604020202020204" pitchFamily="34" charset="0"/>
                          <a:cs typeface="Arial" panose="020B0604020202020204" pitchFamily="34" charset="0"/>
                        </a:rPr>
                        <a:t>Alternate </a:t>
                      </a:r>
                      <a:r>
                        <a:rPr lang="en-NA" sz="2000" kern="0" dirty="0">
                          <a:effectLst/>
                          <a:latin typeface="Arial" panose="020B0604020202020204" pitchFamily="34" charset="0"/>
                          <a:cs typeface="Arial" panose="020B0604020202020204" pitchFamily="34" charset="0"/>
                        </a:rPr>
                        <a:t>to</a:t>
                      </a:r>
                      <a:r>
                        <a:rPr lang="en-NA" sz="2000" kern="0" spc="-10" dirty="0">
                          <a:effectLst/>
                          <a:latin typeface="Arial" panose="020B0604020202020204" pitchFamily="34" charset="0"/>
                          <a:cs typeface="Arial" panose="020B0604020202020204" pitchFamily="34" charset="0"/>
                        </a:rPr>
                        <a:t> </a:t>
                      </a:r>
                      <a:r>
                        <a:rPr lang="en-NA" sz="2000" kern="0" spc="-5" dirty="0">
                          <a:effectLst/>
                          <a:latin typeface="Arial" panose="020B0604020202020204" pitchFamily="34" charset="0"/>
                          <a:cs typeface="Arial" panose="020B0604020202020204" pitchFamily="34" charset="0"/>
                        </a:rPr>
                        <a:t>Deputy</a:t>
                      </a:r>
                      <a:r>
                        <a:rPr lang="en-NA" sz="2000" kern="0" spc="140" dirty="0">
                          <a:effectLst/>
                          <a:latin typeface="Arial" panose="020B0604020202020204" pitchFamily="34" charset="0"/>
                          <a:cs typeface="Arial" panose="020B0604020202020204" pitchFamily="34" charset="0"/>
                        </a:rPr>
                        <a:t> </a:t>
                      </a:r>
                      <a:r>
                        <a:rPr lang="en-NA" sz="2000" kern="0" spc="-5" dirty="0">
                          <a:effectLst/>
                          <a:latin typeface="Arial" panose="020B0604020202020204" pitchFamily="34" charset="0"/>
                          <a:cs typeface="Arial" panose="020B0604020202020204" pitchFamily="34" charset="0"/>
                        </a:rPr>
                        <a:t>Chairperson</a:t>
                      </a:r>
                      <a:endParaRPr lang="en-NA" sz="2000" kern="1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64770" marR="261620" eaLnBrk="0" hangingPunct="0">
                        <a:lnSpc>
                          <a:spcPct val="107000"/>
                        </a:lnSpc>
                        <a:spcBef>
                          <a:spcPts val="5"/>
                        </a:spcBef>
                        <a:spcAft>
                          <a:spcPts val="800"/>
                        </a:spcAft>
                      </a:pPr>
                      <a:r>
                        <a:rPr lang="en-NA" sz="2000" kern="0" spc="-5" dirty="0">
                          <a:effectLst/>
                          <a:latin typeface="Arial" panose="020B0604020202020204" pitchFamily="34" charset="0"/>
                          <a:cs typeface="Arial" panose="020B0604020202020204" pitchFamily="34" charset="0"/>
                        </a:rPr>
                        <a:t>Yes</a:t>
                      </a:r>
                      <a:r>
                        <a:rPr lang="en-NA" sz="2000" kern="0" dirty="0">
                          <a:effectLst/>
                          <a:latin typeface="Arial" panose="020B0604020202020204" pitchFamily="34" charset="0"/>
                          <a:cs typeface="Arial" panose="020B0604020202020204" pitchFamily="34" charset="0"/>
                        </a:rPr>
                        <a:t> –</a:t>
                      </a:r>
                      <a:r>
                        <a:rPr lang="en-NA" sz="2000" kern="0" spc="-5" dirty="0">
                          <a:effectLst/>
                          <a:latin typeface="Arial" panose="020B0604020202020204" pitchFamily="34" charset="0"/>
                          <a:cs typeface="Arial" panose="020B0604020202020204" pitchFamily="34" charset="0"/>
                        </a:rPr>
                        <a:t> </a:t>
                      </a:r>
                      <a:r>
                        <a:rPr lang="en-NA" sz="2000" kern="0" dirty="0">
                          <a:effectLst/>
                          <a:latin typeface="Arial" panose="020B0604020202020204" pitchFamily="34" charset="0"/>
                          <a:cs typeface="Arial" panose="020B0604020202020204" pitchFamily="34" charset="0"/>
                        </a:rPr>
                        <a:t>if</a:t>
                      </a:r>
                      <a:r>
                        <a:rPr lang="en-NA" sz="2000" kern="0" spc="-5" dirty="0">
                          <a:effectLst/>
                          <a:latin typeface="Arial" panose="020B0604020202020204" pitchFamily="34" charset="0"/>
                          <a:cs typeface="Arial" panose="020B0604020202020204" pitchFamily="34" charset="0"/>
                        </a:rPr>
                        <a:t> Chairperson</a:t>
                      </a:r>
                      <a:r>
                        <a:rPr lang="en-NA" sz="2000" kern="0" spc="-10" dirty="0">
                          <a:effectLst/>
                          <a:latin typeface="Arial" panose="020B0604020202020204" pitchFamily="34" charset="0"/>
                          <a:cs typeface="Arial" panose="020B0604020202020204" pitchFamily="34" charset="0"/>
                        </a:rPr>
                        <a:t> </a:t>
                      </a:r>
                      <a:r>
                        <a:rPr lang="en-NA" sz="2000" kern="0" spc="-5" dirty="0">
                          <a:effectLst/>
                          <a:latin typeface="Arial" panose="020B0604020202020204" pitchFamily="34" charset="0"/>
                          <a:cs typeface="Arial" panose="020B0604020202020204" pitchFamily="34" charset="0"/>
                        </a:rPr>
                        <a:t>absent</a:t>
                      </a:r>
                      <a:r>
                        <a:rPr lang="en-NA" sz="2000" kern="0" dirty="0">
                          <a:effectLst/>
                          <a:latin typeface="Arial" panose="020B0604020202020204" pitchFamily="34" charset="0"/>
                          <a:cs typeface="Arial" panose="020B0604020202020204" pitchFamily="34" charset="0"/>
                        </a:rPr>
                        <a:t> </a:t>
                      </a:r>
                      <a:r>
                        <a:rPr lang="en-NA" sz="2000" kern="0" spc="-5" dirty="0">
                          <a:effectLst/>
                          <a:latin typeface="Arial" panose="020B0604020202020204" pitchFamily="34" charset="0"/>
                          <a:cs typeface="Arial" panose="020B0604020202020204" pitchFamily="34" charset="0"/>
                        </a:rPr>
                        <a:t>and</a:t>
                      </a:r>
                      <a:r>
                        <a:rPr lang="en-NA" sz="2000" kern="0" spc="145" dirty="0">
                          <a:effectLst/>
                          <a:latin typeface="Arial" panose="020B0604020202020204" pitchFamily="34" charset="0"/>
                          <a:cs typeface="Arial" panose="020B0604020202020204" pitchFamily="34" charset="0"/>
                        </a:rPr>
                        <a:t> </a:t>
                      </a:r>
                      <a:r>
                        <a:rPr lang="en-NA" sz="2000" kern="0" spc="-5" dirty="0">
                          <a:effectLst/>
                          <a:latin typeface="Arial" panose="020B0604020202020204" pitchFamily="34" charset="0"/>
                          <a:cs typeface="Arial" panose="020B0604020202020204" pitchFamily="34" charset="0"/>
                        </a:rPr>
                        <a:t>present</a:t>
                      </a:r>
                      <a:r>
                        <a:rPr lang="en-NA" sz="2000" kern="0" spc="-10" dirty="0">
                          <a:effectLst/>
                          <a:latin typeface="Arial" panose="020B0604020202020204" pitchFamily="34" charset="0"/>
                          <a:cs typeface="Arial" panose="020B0604020202020204" pitchFamily="34" charset="0"/>
                        </a:rPr>
                        <a:t> </a:t>
                      </a:r>
                      <a:r>
                        <a:rPr lang="en-NA" sz="2000" kern="0" spc="-5" dirty="0">
                          <a:effectLst/>
                          <a:latin typeface="Arial" panose="020B0604020202020204" pitchFamily="34" charset="0"/>
                          <a:cs typeface="Arial" panose="020B0604020202020204" pitchFamily="34" charset="0"/>
                        </a:rPr>
                        <a:t>is</a:t>
                      </a:r>
                      <a:r>
                        <a:rPr lang="en-NA" sz="2000" kern="0" dirty="0">
                          <a:effectLst/>
                          <a:latin typeface="Arial" panose="020B0604020202020204" pitchFamily="34" charset="0"/>
                          <a:cs typeface="Arial" panose="020B0604020202020204" pitchFamily="34" charset="0"/>
                        </a:rPr>
                        <a:t> </a:t>
                      </a:r>
                      <a:r>
                        <a:rPr lang="en-NA" sz="2000" kern="0" spc="-5" dirty="0">
                          <a:effectLst/>
                          <a:latin typeface="Arial" panose="020B0604020202020204" pitchFamily="34" charset="0"/>
                          <a:cs typeface="Arial" panose="020B0604020202020204" pitchFamily="34" charset="0"/>
                        </a:rPr>
                        <a:t>capacity</a:t>
                      </a:r>
                      <a:r>
                        <a:rPr lang="en-NA" sz="2000" kern="0" spc="-10" dirty="0">
                          <a:effectLst/>
                          <a:latin typeface="Arial" panose="020B0604020202020204" pitchFamily="34" charset="0"/>
                          <a:cs typeface="Arial" panose="020B0604020202020204" pitchFamily="34" charset="0"/>
                        </a:rPr>
                        <a:t> </a:t>
                      </a:r>
                      <a:r>
                        <a:rPr lang="en-NA" sz="2000" kern="0" spc="-5" dirty="0">
                          <a:effectLst/>
                          <a:latin typeface="Arial" panose="020B0604020202020204" pitchFamily="34" charset="0"/>
                          <a:cs typeface="Arial" panose="020B0604020202020204" pitchFamily="34" charset="0"/>
                        </a:rPr>
                        <a:t>as</a:t>
                      </a:r>
                      <a:r>
                        <a:rPr lang="en-NA" sz="2000" kern="0" spc="-15" dirty="0">
                          <a:effectLst/>
                          <a:latin typeface="Arial" panose="020B0604020202020204" pitchFamily="34" charset="0"/>
                          <a:cs typeface="Arial" panose="020B0604020202020204" pitchFamily="34" charset="0"/>
                        </a:rPr>
                        <a:t> </a:t>
                      </a:r>
                      <a:r>
                        <a:rPr lang="en-NA" sz="2000" kern="0" spc="-5" dirty="0">
                          <a:effectLst/>
                          <a:latin typeface="Arial" panose="020B0604020202020204" pitchFamily="34" charset="0"/>
                          <a:cs typeface="Arial" panose="020B0604020202020204" pitchFamily="34" charset="0"/>
                        </a:rPr>
                        <a:t>Deputy</a:t>
                      </a:r>
                      <a:r>
                        <a:rPr lang="en-NA" sz="2000" kern="0" spc="135" dirty="0">
                          <a:effectLst/>
                          <a:latin typeface="Arial" panose="020B0604020202020204" pitchFamily="34" charset="0"/>
                          <a:cs typeface="Arial" panose="020B0604020202020204" pitchFamily="34" charset="0"/>
                        </a:rPr>
                        <a:t> </a:t>
                      </a:r>
                      <a:r>
                        <a:rPr lang="en-NA" sz="2000" kern="0" spc="-5" dirty="0">
                          <a:effectLst/>
                          <a:latin typeface="Arial" panose="020B0604020202020204" pitchFamily="34" charset="0"/>
                          <a:cs typeface="Arial" panose="020B0604020202020204" pitchFamily="34" charset="0"/>
                        </a:rPr>
                        <a:t>Chairperson</a:t>
                      </a:r>
                      <a:endParaRPr lang="en-NA" sz="2000" kern="1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3453803654"/>
                  </a:ext>
                </a:extLst>
              </a:tr>
              <a:tr h="377659">
                <a:tc>
                  <a:txBody>
                    <a:bodyPr/>
                    <a:lstStyle/>
                    <a:p>
                      <a:pPr marL="64770" eaLnBrk="0" hangingPunct="0">
                        <a:lnSpc>
                          <a:spcPts val="1330"/>
                        </a:lnSpc>
                        <a:spcBef>
                          <a:spcPts val="15"/>
                        </a:spcBef>
                        <a:spcAft>
                          <a:spcPts val="800"/>
                        </a:spcAft>
                      </a:pPr>
                      <a:r>
                        <a:rPr lang="en-NA" sz="2000" kern="0" spc="-5" dirty="0">
                          <a:effectLst/>
                          <a:latin typeface="Arial" panose="020B0604020202020204" pitchFamily="34" charset="0"/>
                          <a:cs typeface="Arial" panose="020B0604020202020204" pitchFamily="34" charset="0"/>
                        </a:rPr>
                        <a:t>Member</a:t>
                      </a:r>
                      <a:endParaRPr lang="en-NA" sz="2000" kern="1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64770" eaLnBrk="0" hangingPunct="0">
                        <a:lnSpc>
                          <a:spcPts val="1330"/>
                        </a:lnSpc>
                        <a:spcBef>
                          <a:spcPts val="15"/>
                        </a:spcBef>
                        <a:spcAft>
                          <a:spcPts val="800"/>
                        </a:spcAft>
                      </a:pPr>
                      <a:r>
                        <a:rPr lang="en-NA" sz="2000" kern="0" spc="-5" dirty="0">
                          <a:effectLst/>
                          <a:latin typeface="Arial" panose="020B0604020202020204" pitchFamily="34" charset="0"/>
                          <a:cs typeface="Arial" panose="020B0604020202020204" pitchFamily="34" charset="0"/>
                        </a:rPr>
                        <a:t>Yes</a:t>
                      </a:r>
                      <a:endParaRPr lang="en-NA" sz="2000" kern="1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423402937"/>
                  </a:ext>
                </a:extLst>
              </a:tr>
              <a:tr h="377659">
                <a:tc>
                  <a:txBody>
                    <a:bodyPr/>
                    <a:lstStyle/>
                    <a:p>
                      <a:pPr marL="64770" eaLnBrk="0" hangingPunct="0">
                        <a:lnSpc>
                          <a:spcPts val="1340"/>
                        </a:lnSpc>
                        <a:spcBef>
                          <a:spcPts val="5"/>
                        </a:spcBef>
                        <a:spcAft>
                          <a:spcPts val="800"/>
                        </a:spcAft>
                      </a:pPr>
                      <a:r>
                        <a:rPr lang="en-NA" sz="2000" kern="0" spc="-5">
                          <a:effectLst/>
                          <a:latin typeface="Arial" panose="020B0604020202020204" pitchFamily="34" charset="0"/>
                          <a:cs typeface="Arial" panose="020B0604020202020204" pitchFamily="34" charset="0"/>
                        </a:rPr>
                        <a:t>Alternate </a:t>
                      </a:r>
                      <a:r>
                        <a:rPr lang="en-NA" sz="2000" kern="0">
                          <a:effectLst/>
                          <a:latin typeface="Arial" panose="020B0604020202020204" pitchFamily="34" charset="0"/>
                          <a:cs typeface="Arial" panose="020B0604020202020204" pitchFamily="34" charset="0"/>
                        </a:rPr>
                        <a:t>to</a:t>
                      </a:r>
                      <a:r>
                        <a:rPr lang="en-NA" sz="2000" kern="0" spc="-10">
                          <a:effectLst/>
                          <a:latin typeface="Arial" panose="020B0604020202020204" pitchFamily="34" charset="0"/>
                          <a:cs typeface="Arial" panose="020B0604020202020204" pitchFamily="34" charset="0"/>
                        </a:rPr>
                        <a:t> </a:t>
                      </a:r>
                      <a:r>
                        <a:rPr lang="en-NA" sz="2000" kern="0" spc="-5">
                          <a:effectLst/>
                          <a:latin typeface="Arial" panose="020B0604020202020204" pitchFamily="34" charset="0"/>
                          <a:cs typeface="Arial" panose="020B0604020202020204" pitchFamily="34" charset="0"/>
                        </a:rPr>
                        <a:t>Member</a:t>
                      </a:r>
                      <a:endParaRPr lang="en-NA" sz="2000" kern="1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64770" eaLnBrk="0" hangingPunct="0">
                        <a:lnSpc>
                          <a:spcPts val="1340"/>
                        </a:lnSpc>
                        <a:spcBef>
                          <a:spcPts val="5"/>
                        </a:spcBef>
                        <a:spcAft>
                          <a:spcPts val="800"/>
                        </a:spcAft>
                      </a:pPr>
                      <a:r>
                        <a:rPr lang="en-NA" sz="2000" kern="0" spc="-5" dirty="0">
                          <a:effectLst/>
                          <a:latin typeface="Arial" panose="020B0604020202020204" pitchFamily="34" charset="0"/>
                          <a:cs typeface="Arial" panose="020B0604020202020204" pitchFamily="34" charset="0"/>
                        </a:rPr>
                        <a:t>Yes</a:t>
                      </a:r>
                      <a:r>
                        <a:rPr lang="en-NA" sz="2000" kern="0" dirty="0">
                          <a:effectLst/>
                          <a:latin typeface="Arial" panose="020B0604020202020204" pitchFamily="34" charset="0"/>
                          <a:cs typeface="Arial" panose="020B0604020202020204" pitchFamily="34" charset="0"/>
                        </a:rPr>
                        <a:t> –</a:t>
                      </a:r>
                      <a:r>
                        <a:rPr lang="en-NA" sz="2000" kern="0" spc="-5" dirty="0">
                          <a:effectLst/>
                          <a:latin typeface="Arial" panose="020B0604020202020204" pitchFamily="34" charset="0"/>
                          <a:cs typeface="Arial" panose="020B0604020202020204" pitchFamily="34" charset="0"/>
                        </a:rPr>
                        <a:t> </a:t>
                      </a:r>
                      <a:r>
                        <a:rPr lang="en-NA" sz="2000" kern="0" dirty="0">
                          <a:effectLst/>
                          <a:latin typeface="Arial" panose="020B0604020202020204" pitchFamily="34" charset="0"/>
                          <a:cs typeface="Arial" panose="020B0604020202020204" pitchFamily="34" charset="0"/>
                        </a:rPr>
                        <a:t>if</a:t>
                      </a:r>
                      <a:r>
                        <a:rPr lang="en-NA" sz="2000" kern="0" spc="-5" dirty="0">
                          <a:effectLst/>
                          <a:latin typeface="Arial" panose="020B0604020202020204" pitchFamily="34" charset="0"/>
                          <a:cs typeface="Arial" panose="020B0604020202020204" pitchFamily="34" charset="0"/>
                        </a:rPr>
                        <a:t> Member</a:t>
                      </a:r>
                      <a:r>
                        <a:rPr lang="en-NA" sz="2000" kern="0" dirty="0">
                          <a:effectLst/>
                          <a:latin typeface="Arial" panose="020B0604020202020204" pitchFamily="34" charset="0"/>
                          <a:cs typeface="Arial" panose="020B0604020202020204" pitchFamily="34" charset="0"/>
                        </a:rPr>
                        <a:t> </a:t>
                      </a:r>
                      <a:r>
                        <a:rPr lang="en-NA" sz="2000" kern="0" spc="-5" dirty="0">
                          <a:effectLst/>
                          <a:latin typeface="Arial" panose="020B0604020202020204" pitchFamily="34" charset="0"/>
                          <a:cs typeface="Arial" panose="020B0604020202020204" pitchFamily="34" charset="0"/>
                        </a:rPr>
                        <a:t>absent</a:t>
                      </a:r>
                      <a:endParaRPr lang="en-NA" sz="2000" kern="1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4189528903"/>
                  </a:ext>
                </a:extLst>
              </a:tr>
              <a:tr h="742551">
                <a:tc>
                  <a:txBody>
                    <a:bodyPr/>
                    <a:lstStyle/>
                    <a:p>
                      <a:pPr marL="64770" marR="629285" eaLnBrk="0" hangingPunct="0">
                        <a:lnSpc>
                          <a:spcPct val="107000"/>
                        </a:lnSpc>
                        <a:spcBef>
                          <a:spcPts val="5"/>
                        </a:spcBef>
                        <a:spcAft>
                          <a:spcPts val="800"/>
                        </a:spcAft>
                      </a:pPr>
                      <a:r>
                        <a:rPr lang="en-NA" sz="2000" kern="0" spc="-5">
                          <a:effectLst/>
                          <a:latin typeface="Arial" panose="020B0604020202020204" pitchFamily="34" charset="0"/>
                          <a:cs typeface="Arial" panose="020B0604020202020204" pitchFamily="34" charset="0"/>
                        </a:rPr>
                        <a:t>Financial</a:t>
                      </a:r>
                      <a:r>
                        <a:rPr lang="en-NA" sz="2000" kern="0" spc="115">
                          <a:effectLst/>
                          <a:latin typeface="Arial" panose="020B0604020202020204" pitchFamily="34" charset="0"/>
                          <a:cs typeface="Arial" panose="020B0604020202020204" pitchFamily="34" charset="0"/>
                        </a:rPr>
                        <a:t> </a:t>
                      </a:r>
                      <a:r>
                        <a:rPr lang="en-NA" sz="2000" kern="0" spc="-5">
                          <a:effectLst/>
                          <a:latin typeface="Arial" panose="020B0604020202020204" pitchFamily="34" charset="0"/>
                          <a:cs typeface="Arial" panose="020B0604020202020204" pitchFamily="34" charset="0"/>
                        </a:rPr>
                        <a:t>Advisor/Manager</a:t>
                      </a:r>
                      <a:endParaRPr lang="en-NA" sz="2000" kern="1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64770" eaLnBrk="0" hangingPunct="0">
                        <a:lnSpc>
                          <a:spcPct val="107000"/>
                        </a:lnSpc>
                        <a:spcBef>
                          <a:spcPts val="5"/>
                        </a:spcBef>
                        <a:spcAft>
                          <a:spcPts val="800"/>
                        </a:spcAft>
                      </a:pPr>
                      <a:r>
                        <a:rPr lang="en-NA" sz="2000" kern="0" spc="-5" dirty="0">
                          <a:effectLst/>
                          <a:latin typeface="Arial" panose="020B0604020202020204" pitchFamily="34" charset="0"/>
                          <a:cs typeface="Arial" panose="020B0604020202020204" pitchFamily="34" charset="0"/>
                        </a:rPr>
                        <a:t>Yes</a:t>
                      </a:r>
                      <a:endParaRPr lang="en-NA" sz="2000" kern="1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2524848157"/>
                  </a:ext>
                </a:extLst>
              </a:tr>
              <a:tr h="377659">
                <a:tc>
                  <a:txBody>
                    <a:bodyPr/>
                    <a:lstStyle/>
                    <a:p>
                      <a:pPr marL="64770" eaLnBrk="0" hangingPunct="0">
                        <a:lnSpc>
                          <a:spcPts val="1330"/>
                        </a:lnSpc>
                        <a:spcBef>
                          <a:spcPts val="15"/>
                        </a:spcBef>
                        <a:spcAft>
                          <a:spcPts val="800"/>
                        </a:spcAft>
                      </a:pPr>
                      <a:r>
                        <a:rPr lang="en-NA" sz="2000" kern="0" spc="-10">
                          <a:effectLst/>
                          <a:latin typeface="Arial" panose="020B0604020202020204" pitchFamily="34" charset="0"/>
                          <a:cs typeface="Arial" panose="020B0604020202020204" pitchFamily="34" charset="0"/>
                        </a:rPr>
                        <a:t>PMU </a:t>
                      </a:r>
                      <a:r>
                        <a:rPr lang="en-NA" sz="2000" kern="0" spc="-5">
                          <a:effectLst/>
                          <a:latin typeface="Arial" panose="020B0604020202020204" pitchFamily="34" charset="0"/>
                          <a:cs typeface="Arial" panose="020B0604020202020204" pitchFamily="34" charset="0"/>
                        </a:rPr>
                        <a:t>Head:</a:t>
                      </a:r>
                      <a:r>
                        <a:rPr lang="en-NA" sz="2000" kern="0" spc="-10">
                          <a:effectLst/>
                          <a:latin typeface="Arial" panose="020B0604020202020204" pitchFamily="34" charset="0"/>
                          <a:cs typeface="Arial" panose="020B0604020202020204" pitchFamily="34" charset="0"/>
                        </a:rPr>
                        <a:t> </a:t>
                      </a:r>
                      <a:r>
                        <a:rPr lang="en-NA" sz="2000" kern="0" spc="-5">
                          <a:effectLst/>
                          <a:latin typeface="Arial" panose="020B0604020202020204" pitchFamily="34" charset="0"/>
                          <a:cs typeface="Arial" panose="020B0604020202020204" pitchFamily="34" charset="0"/>
                        </a:rPr>
                        <a:t>Secretary</a:t>
                      </a:r>
                      <a:endParaRPr lang="en-NA" sz="2000" kern="10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tc>
                  <a:txBody>
                    <a:bodyPr/>
                    <a:lstStyle/>
                    <a:p>
                      <a:pPr marL="64770" eaLnBrk="0" hangingPunct="0">
                        <a:lnSpc>
                          <a:spcPts val="1330"/>
                        </a:lnSpc>
                        <a:spcBef>
                          <a:spcPts val="15"/>
                        </a:spcBef>
                        <a:spcAft>
                          <a:spcPts val="800"/>
                        </a:spcAft>
                      </a:pPr>
                      <a:r>
                        <a:rPr lang="en-NA" sz="2000" kern="0" spc="-5" dirty="0">
                          <a:effectLst/>
                          <a:latin typeface="Arial" panose="020B0604020202020204" pitchFamily="34" charset="0"/>
                          <a:cs typeface="Arial" panose="020B0604020202020204" pitchFamily="34" charset="0"/>
                        </a:rPr>
                        <a:t>No</a:t>
                      </a:r>
                      <a:endParaRPr lang="en-NA" sz="2000" kern="1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tc>
                <a:extLst>
                  <a:ext uri="{0D108BD9-81ED-4DB2-BD59-A6C34878D82A}">
                    <a16:rowId xmlns:a16="http://schemas.microsoft.com/office/drawing/2014/main" val="587445246"/>
                  </a:ext>
                </a:extLst>
              </a:tr>
            </a:tbl>
          </a:graphicData>
        </a:graphic>
      </p:graphicFrame>
      <p:sp>
        <p:nvSpPr>
          <p:cNvPr id="4" name="Date Placeholder 3">
            <a:extLst>
              <a:ext uri="{FF2B5EF4-FFF2-40B4-BE49-F238E27FC236}">
                <a16:creationId xmlns:a16="http://schemas.microsoft.com/office/drawing/2014/main" id="{D2E3B573-9B91-E6EC-28DE-B1A4103517D3}"/>
              </a:ext>
            </a:extLst>
          </p:cNvPr>
          <p:cNvSpPr>
            <a:spLocks noGrp="1"/>
          </p:cNvSpPr>
          <p:nvPr>
            <p:ph type="dt" sz="half" idx="10"/>
          </p:nvPr>
        </p:nvSpPr>
        <p:spPr/>
        <p:txBody>
          <a:bodyPr/>
          <a:lstStyle/>
          <a:p>
            <a:fld id="{01A6ACF5-53E8-4714-AF4A-B9B4E62B5398}" type="datetime3">
              <a:rPr lang="en-US" smtClean="0"/>
              <a:t>18 September 2024</a:t>
            </a:fld>
            <a:endParaRPr lang="en-US"/>
          </a:p>
        </p:txBody>
      </p:sp>
      <p:sp>
        <p:nvSpPr>
          <p:cNvPr id="5" name="Slide Number Placeholder 4">
            <a:extLst>
              <a:ext uri="{FF2B5EF4-FFF2-40B4-BE49-F238E27FC236}">
                <a16:creationId xmlns:a16="http://schemas.microsoft.com/office/drawing/2014/main" id="{D7D97E6B-0A57-01A8-1A5D-4CF14BBA2325}"/>
              </a:ext>
            </a:extLst>
          </p:cNvPr>
          <p:cNvSpPr>
            <a:spLocks noGrp="1"/>
          </p:cNvSpPr>
          <p:nvPr>
            <p:ph type="sldNum" sz="quarter" idx="12"/>
          </p:nvPr>
        </p:nvSpPr>
        <p:spPr/>
        <p:txBody>
          <a:bodyPr/>
          <a:lstStyle/>
          <a:p>
            <a:fld id="{CC5689FF-E949-42AF-BB52-0895AA75D6A8}" type="slidenum">
              <a:rPr lang="en-US" smtClean="0"/>
              <a:t>16</a:t>
            </a:fld>
            <a:endParaRPr lang="en-US"/>
          </a:p>
        </p:txBody>
      </p:sp>
    </p:spTree>
    <p:extLst>
      <p:ext uri="{BB962C8B-B14F-4D97-AF65-F5344CB8AC3E}">
        <p14:creationId xmlns:p14="http://schemas.microsoft.com/office/powerpoint/2010/main" val="32532697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F2AD1-8081-B8E3-A947-BC69FA78D6AE}"/>
              </a:ext>
            </a:extLst>
          </p:cNvPr>
          <p:cNvSpPr>
            <a:spLocks noGrp="1"/>
          </p:cNvSpPr>
          <p:nvPr>
            <p:ph type="title"/>
          </p:nvPr>
        </p:nvSpPr>
        <p:spPr/>
        <p:txBody>
          <a:bodyPr/>
          <a:lstStyle/>
          <a:p>
            <a:endParaRPr lang="en-NA"/>
          </a:p>
        </p:txBody>
      </p:sp>
      <p:sp>
        <p:nvSpPr>
          <p:cNvPr id="3" name="Content Placeholder 2">
            <a:extLst>
              <a:ext uri="{FF2B5EF4-FFF2-40B4-BE49-F238E27FC236}">
                <a16:creationId xmlns:a16="http://schemas.microsoft.com/office/drawing/2014/main" id="{DBFE287D-6616-36CA-2C1D-6F8BC7E3FEED}"/>
              </a:ext>
            </a:extLst>
          </p:cNvPr>
          <p:cNvSpPr>
            <a:spLocks noGrp="1"/>
          </p:cNvSpPr>
          <p:nvPr>
            <p:ph idx="1"/>
          </p:nvPr>
        </p:nvSpPr>
        <p:spPr/>
        <p:txBody>
          <a:bodyPr/>
          <a:lstStyle/>
          <a:p>
            <a:pPr algn="just">
              <a:buFont typeface="Arial" panose="020B0604020202020204" pitchFamily="34" charset="0"/>
              <a:buChar char="•"/>
            </a:pPr>
            <a:r>
              <a:rPr lang="en-NA" sz="3600" dirty="0">
                <a:solidFill>
                  <a:srgbClr val="000000"/>
                </a:solidFill>
                <a:effectLst/>
                <a:latin typeface="Arial" panose="020B0604020202020204" pitchFamily="34" charset="0"/>
                <a:ea typeface="Calibri" panose="020F0502020204030204" pitchFamily="34" charset="0"/>
                <a:cs typeface="Century Gothic" panose="020B0502020202020204" pitchFamily="34" charset="0"/>
              </a:rPr>
              <a:t>NOTE: The accounting officer may accept the recommendation for the award of the procurement contract or request the bid evaluation committee to re-evaluate the bids submitted to the public entity and to re-submit to the procurement committee for reconsideration and recommendation.</a:t>
            </a:r>
            <a:endParaRPr lang="en-NA" sz="36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endParaRPr lang="en-NA" dirty="0"/>
          </a:p>
        </p:txBody>
      </p:sp>
      <p:sp>
        <p:nvSpPr>
          <p:cNvPr id="4" name="Date Placeholder 3">
            <a:extLst>
              <a:ext uri="{FF2B5EF4-FFF2-40B4-BE49-F238E27FC236}">
                <a16:creationId xmlns:a16="http://schemas.microsoft.com/office/drawing/2014/main" id="{E5539E08-556C-7697-BFB4-B7814A196F1A}"/>
              </a:ext>
            </a:extLst>
          </p:cNvPr>
          <p:cNvSpPr>
            <a:spLocks noGrp="1"/>
          </p:cNvSpPr>
          <p:nvPr>
            <p:ph type="dt" sz="half" idx="10"/>
          </p:nvPr>
        </p:nvSpPr>
        <p:spPr/>
        <p:txBody>
          <a:bodyPr/>
          <a:lstStyle/>
          <a:p>
            <a:fld id="{01A6ACF5-53E8-4714-AF4A-B9B4E62B5398}" type="datetime3">
              <a:rPr lang="en-US" smtClean="0"/>
              <a:t>18 September 2024</a:t>
            </a:fld>
            <a:endParaRPr lang="en-US"/>
          </a:p>
        </p:txBody>
      </p:sp>
      <p:sp>
        <p:nvSpPr>
          <p:cNvPr id="5" name="Slide Number Placeholder 4">
            <a:extLst>
              <a:ext uri="{FF2B5EF4-FFF2-40B4-BE49-F238E27FC236}">
                <a16:creationId xmlns:a16="http://schemas.microsoft.com/office/drawing/2014/main" id="{4836DEEC-A99A-035F-73D7-769AC79F6612}"/>
              </a:ext>
            </a:extLst>
          </p:cNvPr>
          <p:cNvSpPr>
            <a:spLocks noGrp="1"/>
          </p:cNvSpPr>
          <p:nvPr>
            <p:ph type="sldNum" sz="quarter" idx="12"/>
          </p:nvPr>
        </p:nvSpPr>
        <p:spPr/>
        <p:txBody>
          <a:bodyPr/>
          <a:lstStyle/>
          <a:p>
            <a:fld id="{CC5689FF-E949-42AF-BB52-0895AA75D6A8}" type="slidenum">
              <a:rPr lang="en-US" smtClean="0"/>
              <a:t>17</a:t>
            </a:fld>
            <a:endParaRPr lang="en-US"/>
          </a:p>
        </p:txBody>
      </p:sp>
    </p:spTree>
    <p:extLst>
      <p:ext uri="{BB962C8B-B14F-4D97-AF65-F5344CB8AC3E}">
        <p14:creationId xmlns:p14="http://schemas.microsoft.com/office/powerpoint/2010/main" val="36895473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A8E3E-9A5E-3A9F-07C6-4FCEBFFDCE04}"/>
              </a:ext>
            </a:extLst>
          </p:cNvPr>
          <p:cNvSpPr>
            <a:spLocks noGrp="1"/>
          </p:cNvSpPr>
          <p:nvPr>
            <p:ph type="title"/>
          </p:nvPr>
        </p:nvSpPr>
        <p:spPr/>
        <p:txBody>
          <a:bodyPr/>
          <a:lstStyle/>
          <a:p>
            <a:endParaRPr lang="en-NA"/>
          </a:p>
        </p:txBody>
      </p:sp>
      <p:sp>
        <p:nvSpPr>
          <p:cNvPr id="4" name="Date Placeholder 3">
            <a:extLst>
              <a:ext uri="{FF2B5EF4-FFF2-40B4-BE49-F238E27FC236}">
                <a16:creationId xmlns:a16="http://schemas.microsoft.com/office/drawing/2014/main" id="{9988EB7B-5CBF-CD3D-BE37-48DF8442BBBE}"/>
              </a:ext>
            </a:extLst>
          </p:cNvPr>
          <p:cNvSpPr>
            <a:spLocks noGrp="1"/>
          </p:cNvSpPr>
          <p:nvPr>
            <p:ph type="dt" sz="half" idx="10"/>
          </p:nvPr>
        </p:nvSpPr>
        <p:spPr/>
        <p:txBody>
          <a:bodyPr/>
          <a:lstStyle/>
          <a:p>
            <a:fld id="{01A6ACF5-53E8-4714-AF4A-B9B4E62B5398}" type="datetime3">
              <a:rPr lang="en-US" smtClean="0"/>
              <a:t>18 September 2024</a:t>
            </a:fld>
            <a:endParaRPr lang="en-US"/>
          </a:p>
        </p:txBody>
      </p:sp>
      <p:sp>
        <p:nvSpPr>
          <p:cNvPr id="5" name="Slide Number Placeholder 4">
            <a:extLst>
              <a:ext uri="{FF2B5EF4-FFF2-40B4-BE49-F238E27FC236}">
                <a16:creationId xmlns:a16="http://schemas.microsoft.com/office/drawing/2014/main" id="{41E3166C-BAA8-81AE-AC87-2454004D2975}"/>
              </a:ext>
            </a:extLst>
          </p:cNvPr>
          <p:cNvSpPr>
            <a:spLocks noGrp="1"/>
          </p:cNvSpPr>
          <p:nvPr>
            <p:ph type="sldNum" sz="quarter" idx="12"/>
          </p:nvPr>
        </p:nvSpPr>
        <p:spPr/>
        <p:txBody>
          <a:bodyPr/>
          <a:lstStyle/>
          <a:p>
            <a:fld id="{CC5689FF-E949-42AF-BB52-0895AA75D6A8}" type="slidenum">
              <a:rPr lang="en-US" smtClean="0"/>
              <a:t>18</a:t>
            </a:fld>
            <a:endParaRPr lang="en-US"/>
          </a:p>
        </p:txBody>
      </p:sp>
      <p:sp>
        <p:nvSpPr>
          <p:cNvPr id="6" name="Oval 5">
            <a:extLst>
              <a:ext uri="{FF2B5EF4-FFF2-40B4-BE49-F238E27FC236}">
                <a16:creationId xmlns:a16="http://schemas.microsoft.com/office/drawing/2014/main" id="{CC792807-F932-8108-A0D6-39398E473424}"/>
              </a:ext>
            </a:extLst>
          </p:cNvPr>
          <p:cNvSpPr/>
          <p:nvPr/>
        </p:nvSpPr>
        <p:spPr>
          <a:xfrm>
            <a:off x="2333625" y="2057400"/>
            <a:ext cx="7000875" cy="118110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Minister of Finance</a:t>
            </a:r>
            <a:endParaRPr lang="en-NA" dirty="0"/>
          </a:p>
        </p:txBody>
      </p:sp>
      <p:sp>
        <p:nvSpPr>
          <p:cNvPr id="7" name="Arrow: Up-Down 6">
            <a:extLst>
              <a:ext uri="{FF2B5EF4-FFF2-40B4-BE49-F238E27FC236}">
                <a16:creationId xmlns:a16="http://schemas.microsoft.com/office/drawing/2014/main" id="{F7CFA34B-08CE-40EB-A9AE-A0BA22A9FE9E}"/>
              </a:ext>
            </a:extLst>
          </p:cNvPr>
          <p:cNvSpPr/>
          <p:nvPr/>
        </p:nvSpPr>
        <p:spPr>
          <a:xfrm>
            <a:off x="2971800" y="3238500"/>
            <a:ext cx="276225" cy="695325"/>
          </a:xfrm>
          <a:prstGeom prst="up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A"/>
          </a:p>
        </p:txBody>
      </p:sp>
      <p:sp>
        <p:nvSpPr>
          <p:cNvPr id="8" name="Arrow: Up-Down 7">
            <a:extLst>
              <a:ext uri="{FF2B5EF4-FFF2-40B4-BE49-F238E27FC236}">
                <a16:creationId xmlns:a16="http://schemas.microsoft.com/office/drawing/2014/main" id="{6310E559-B43B-AC72-77B7-A0AC89E2C6A0}"/>
              </a:ext>
            </a:extLst>
          </p:cNvPr>
          <p:cNvSpPr/>
          <p:nvPr/>
        </p:nvSpPr>
        <p:spPr>
          <a:xfrm>
            <a:off x="5124452" y="3343275"/>
            <a:ext cx="276226" cy="657225"/>
          </a:xfrm>
          <a:prstGeom prst="up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A"/>
          </a:p>
        </p:txBody>
      </p:sp>
      <p:sp>
        <p:nvSpPr>
          <p:cNvPr id="9" name="Arrow: Up-Down 8">
            <a:extLst>
              <a:ext uri="{FF2B5EF4-FFF2-40B4-BE49-F238E27FC236}">
                <a16:creationId xmlns:a16="http://schemas.microsoft.com/office/drawing/2014/main" id="{4B79FD04-5F0C-946B-40D7-C2CFE3E40ABF}"/>
              </a:ext>
            </a:extLst>
          </p:cNvPr>
          <p:cNvSpPr/>
          <p:nvPr/>
        </p:nvSpPr>
        <p:spPr>
          <a:xfrm>
            <a:off x="7839080" y="3343275"/>
            <a:ext cx="190495" cy="590550"/>
          </a:xfrm>
          <a:prstGeom prst="up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A"/>
          </a:p>
        </p:txBody>
      </p:sp>
      <p:sp>
        <p:nvSpPr>
          <p:cNvPr id="10" name="Rectangle 9">
            <a:extLst>
              <a:ext uri="{FF2B5EF4-FFF2-40B4-BE49-F238E27FC236}">
                <a16:creationId xmlns:a16="http://schemas.microsoft.com/office/drawing/2014/main" id="{EF18CA05-E4B8-578F-643D-2E58D847FCA4}"/>
              </a:ext>
            </a:extLst>
          </p:cNvPr>
          <p:cNvSpPr/>
          <p:nvPr/>
        </p:nvSpPr>
        <p:spPr>
          <a:xfrm>
            <a:off x="866775" y="4000500"/>
            <a:ext cx="2324100"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sz="1800" b="0" i="0" u="none" strike="noStrike" baseline="0">
                <a:solidFill>
                  <a:srgbClr val="FFFFFF"/>
                </a:solidFill>
                <a:latin typeface="Century Gothic" panose="020B0502020202020204" pitchFamily="34" charset="0"/>
              </a:rPr>
              <a:t>PPU (Section 6 &amp; 7) </a:t>
            </a:r>
            <a:endParaRPr lang="en-NA"/>
          </a:p>
        </p:txBody>
      </p:sp>
      <p:sp>
        <p:nvSpPr>
          <p:cNvPr id="11" name="Rectangle 10">
            <a:extLst>
              <a:ext uri="{FF2B5EF4-FFF2-40B4-BE49-F238E27FC236}">
                <a16:creationId xmlns:a16="http://schemas.microsoft.com/office/drawing/2014/main" id="{735EC73A-31EB-E14A-05B7-C52F70C54609}"/>
              </a:ext>
            </a:extLst>
          </p:cNvPr>
          <p:cNvSpPr/>
          <p:nvPr/>
        </p:nvSpPr>
        <p:spPr>
          <a:xfrm>
            <a:off x="4400549" y="4010025"/>
            <a:ext cx="2324099" cy="100965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Review Panel Section (58)</a:t>
            </a:r>
            <a:endParaRPr lang="en-NA" dirty="0"/>
          </a:p>
        </p:txBody>
      </p:sp>
      <p:sp>
        <p:nvSpPr>
          <p:cNvPr id="12" name="Rectangle 11">
            <a:extLst>
              <a:ext uri="{FF2B5EF4-FFF2-40B4-BE49-F238E27FC236}">
                <a16:creationId xmlns:a16="http://schemas.microsoft.com/office/drawing/2014/main" id="{E6FF2CFC-8338-E7EA-1A65-F18E26A8256A}"/>
              </a:ext>
            </a:extLst>
          </p:cNvPr>
          <p:cNvSpPr/>
          <p:nvPr/>
        </p:nvSpPr>
        <p:spPr>
          <a:xfrm>
            <a:off x="7439025" y="4010025"/>
            <a:ext cx="2676525" cy="100012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a-DK" sz="1800" b="0" i="0" u="none" strike="noStrike" baseline="0" dirty="0">
                <a:solidFill>
                  <a:srgbClr val="000000"/>
                </a:solidFill>
                <a:latin typeface="Century Gothic" panose="020B0502020202020204" pitchFamily="34" charset="0"/>
              </a:rPr>
              <a:t>CPBN (Section 8) </a:t>
            </a:r>
            <a:endParaRPr lang="en-NA" dirty="0"/>
          </a:p>
        </p:txBody>
      </p:sp>
    </p:spTree>
    <p:extLst>
      <p:ext uri="{BB962C8B-B14F-4D97-AF65-F5344CB8AC3E}">
        <p14:creationId xmlns:p14="http://schemas.microsoft.com/office/powerpoint/2010/main" val="8066534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5A714-AEAC-D98E-FB50-B45546BE8B4B}"/>
              </a:ext>
            </a:extLst>
          </p:cNvPr>
          <p:cNvSpPr>
            <a:spLocks noGrp="1"/>
          </p:cNvSpPr>
          <p:nvPr>
            <p:ph type="title"/>
          </p:nvPr>
        </p:nvSpPr>
        <p:spPr>
          <a:xfrm>
            <a:off x="1097280" y="286604"/>
            <a:ext cx="10058400" cy="883436"/>
          </a:xfrm>
        </p:spPr>
        <p:txBody>
          <a:bodyPr/>
          <a:lstStyle/>
          <a:p>
            <a:r>
              <a:rPr lang="en-US" b="1" dirty="0">
                <a:solidFill>
                  <a:schemeClr val="accent2">
                    <a:lumMod val="75000"/>
                  </a:schemeClr>
                </a:solidFill>
              </a:rPr>
              <a:t>Institutional Structure</a:t>
            </a:r>
            <a:endParaRPr lang="en-NA" b="1" dirty="0">
              <a:solidFill>
                <a:schemeClr val="accent2">
                  <a:lumMod val="75000"/>
                </a:schemeClr>
              </a:solidFill>
            </a:endParaRPr>
          </a:p>
        </p:txBody>
      </p:sp>
      <p:sp>
        <p:nvSpPr>
          <p:cNvPr id="3" name="Content Placeholder 2">
            <a:extLst>
              <a:ext uri="{FF2B5EF4-FFF2-40B4-BE49-F238E27FC236}">
                <a16:creationId xmlns:a16="http://schemas.microsoft.com/office/drawing/2014/main" id="{188A5806-4794-DEBE-C251-1A6506540492}"/>
              </a:ext>
            </a:extLst>
          </p:cNvPr>
          <p:cNvSpPr>
            <a:spLocks noGrp="1"/>
          </p:cNvSpPr>
          <p:nvPr>
            <p:ph idx="1"/>
          </p:nvPr>
        </p:nvSpPr>
        <p:spPr>
          <a:xfrm>
            <a:off x="1097280" y="1875231"/>
            <a:ext cx="10058400" cy="4260098"/>
          </a:xfrm>
        </p:spPr>
        <p:txBody>
          <a:bodyPr>
            <a:normAutofit fontScale="92500" lnSpcReduction="20000"/>
          </a:bodyPr>
          <a:lstStyle/>
          <a:p>
            <a:pPr marL="0" lvl="0" indent="0">
              <a:spcBef>
                <a:spcPts val="815"/>
              </a:spcBef>
              <a:spcAft>
                <a:spcPts val="0"/>
              </a:spcAft>
              <a:buSzPts val="1100"/>
              <a:buNone/>
              <a:tabLst>
                <a:tab pos="292735" algn="l"/>
              </a:tabLst>
            </a:pPr>
            <a:r>
              <a:rPr lang="en-US" sz="2400" b="1" dirty="0"/>
              <a:t>1. The Procurement Policy Unit (PPU) </a:t>
            </a:r>
            <a:r>
              <a:rPr lang="en-US" sz="2400" dirty="0"/>
              <a:t>– advises the Minister of Finance on procurement related matters, which amongst others results in directives being issued which apply to all public entities, including CPBN. The Unit acts as the mother regulatory body responsible for ensuring compliance with the Act. </a:t>
            </a:r>
          </a:p>
          <a:p>
            <a:pPr marL="342900" lvl="0" indent="-342900">
              <a:spcBef>
                <a:spcPts val="815"/>
              </a:spcBef>
              <a:spcAft>
                <a:spcPts val="0"/>
              </a:spcAft>
              <a:buSzPts val="1100"/>
              <a:buFont typeface="Wingdings" panose="05000000000000000000" pitchFamily="2" charset="2"/>
              <a:buChar char=""/>
              <a:tabLst>
                <a:tab pos="292735" algn="l"/>
              </a:tabLst>
            </a:pPr>
            <a:endParaRPr lang="en-US" b="1" dirty="0"/>
          </a:p>
          <a:p>
            <a:pPr marL="0" indent="0">
              <a:spcBef>
                <a:spcPts val="815"/>
              </a:spcBef>
              <a:spcAft>
                <a:spcPts val="0"/>
              </a:spcAft>
              <a:buSzPts val="1100"/>
              <a:buNone/>
              <a:tabLst>
                <a:tab pos="292735" algn="l"/>
              </a:tabLst>
            </a:pPr>
            <a:r>
              <a:rPr lang="en-US" sz="2400" dirty="0"/>
              <a:t> </a:t>
            </a:r>
            <a:r>
              <a:rPr lang="en-US" sz="2400" b="1" dirty="0"/>
              <a:t>Functions of PPU</a:t>
            </a:r>
          </a:p>
          <a:p>
            <a:pPr marL="0" indent="0">
              <a:spcBef>
                <a:spcPts val="815"/>
              </a:spcBef>
              <a:spcAft>
                <a:spcPts val="0"/>
              </a:spcAft>
              <a:buSzPts val="1100"/>
              <a:buNone/>
              <a:tabLst>
                <a:tab pos="292735" algn="l"/>
              </a:tabLst>
            </a:pPr>
            <a:endParaRPr lang="en-US" sz="2400" b="1" dirty="0"/>
          </a:p>
          <a:p>
            <a:pPr>
              <a:spcBef>
                <a:spcPts val="815"/>
              </a:spcBef>
              <a:spcAft>
                <a:spcPts val="0"/>
              </a:spcAft>
              <a:buSzPts val="1100"/>
              <a:buFont typeface="Wingdings" panose="05000000000000000000" pitchFamily="2" charset="2"/>
              <a:buChar char="v"/>
              <a:tabLst>
                <a:tab pos="292735" algn="l"/>
              </a:tabLst>
            </a:pPr>
            <a:r>
              <a:rPr lang="en-US" sz="2400" dirty="0"/>
              <a:t>Monitoring of compliance with this Act, directives, code of procedures and guidelines issued under this Act</a:t>
            </a:r>
            <a:endParaRPr lang="en-NA" sz="2400" dirty="0"/>
          </a:p>
          <a:p>
            <a:pPr>
              <a:spcBef>
                <a:spcPts val="815"/>
              </a:spcBef>
              <a:spcAft>
                <a:spcPts val="0"/>
              </a:spcAft>
              <a:buSzPts val="1100"/>
              <a:buFont typeface="Wingdings" panose="05000000000000000000" pitchFamily="2" charset="2"/>
              <a:buChar char="v"/>
              <a:tabLst>
                <a:tab pos="292735" algn="l"/>
              </a:tabLst>
            </a:pPr>
            <a:r>
              <a:rPr lang="en-US" sz="2400" dirty="0"/>
              <a:t>Reviewing of the procurement system</a:t>
            </a:r>
          </a:p>
          <a:p>
            <a:pPr>
              <a:spcBef>
                <a:spcPts val="815"/>
              </a:spcBef>
              <a:spcAft>
                <a:spcPts val="0"/>
              </a:spcAft>
              <a:buSzPts val="1100"/>
              <a:buFont typeface="Wingdings" panose="05000000000000000000" pitchFamily="2" charset="2"/>
              <a:buChar char="v"/>
              <a:tabLst>
                <a:tab pos="292735" algn="l"/>
              </a:tabLst>
            </a:pPr>
            <a:r>
              <a:rPr lang="en-US" sz="2400" dirty="0"/>
              <a:t>Proposing various procurement thresholds to the Minister of Finance</a:t>
            </a:r>
            <a:endParaRPr lang="en-NA" sz="2400" dirty="0"/>
          </a:p>
          <a:p>
            <a:pPr>
              <a:spcBef>
                <a:spcPts val="815"/>
              </a:spcBef>
              <a:spcAft>
                <a:spcPts val="0"/>
              </a:spcAft>
              <a:buSzPts val="1100"/>
              <a:buFont typeface="Wingdings" panose="05000000000000000000" pitchFamily="2" charset="2"/>
              <a:buChar char="v"/>
              <a:tabLst>
                <a:tab pos="292735" algn="l"/>
              </a:tabLst>
            </a:pPr>
            <a:r>
              <a:rPr lang="en-US" sz="2400" dirty="0"/>
              <a:t>Preparing guidelines regarding procurement matters</a:t>
            </a:r>
            <a:endParaRPr lang="en-NA" sz="2400" dirty="0"/>
          </a:p>
          <a:p>
            <a:pPr>
              <a:spcBef>
                <a:spcPts val="815"/>
              </a:spcBef>
              <a:spcAft>
                <a:spcPts val="0"/>
              </a:spcAft>
              <a:buSzPts val="1100"/>
              <a:buFont typeface="Wingdings" panose="05000000000000000000" pitchFamily="2" charset="2"/>
              <a:buChar char="v"/>
              <a:tabLst>
                <a:tab pos="292735" algn="l"/>
              </a:tabLst>
            </a:pPr>
            <a:r>
              <a:rPr lang="en-US" sz="2400" dirty="0"/>
              <a:t>Advise public entities</a:t>
            </a:r>
            <a:r>
              <a:rPr lang="en-NA" sz="1800" spc="-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spc="-5" dirty="0">
                <a:effectLst/>
                <a:ea typeface="Times New Roman" panose="02020603050405020304" pitchFamily="18" charset="0"/>
                <a:cs typeface="Times New Roman" panose="02020603050405020304" pitchFamily="18" charset="0"/>
              </a:rPr>
              <a:t> on </a:t>
            </a:r>
            <a:r>
              <a:rPr lang="en-US" sz="2200" dirty="0">
                <a:effectLst/>
                <a:ea typeface="Times New Roman" panose="02020603050405020304" pitchFamily="18" charset="0"/>
                <a:cs typeface="Times New Roman" panose="02020603050405020304" pitchFamily="18" charset="0"/>
              </a:rPr>
              <a:t>public</a:t>
            </a:r>
            <a:r>
              <a:rPr lang="en-US" sz="2200" spc="-10" dirty="0">
                <a:effectLst/>
                <a:ea typeface="Times New Roman" panose="02020603050405020304" pitchFamily="18" charset="0"/>
                <a:cs typeface="Times New Roman" panose="02020603050405020304" pitchFamily="18" charset="0"/>
              </a:rPr>
              <a:t> </a:t>
            </a:r>
            <a:r>
              <a:rPr lang="en-US" sz="2200" dirty="0">
                <a:effectLst/>
                <a:ea typeface="Times New Roman" panose="02020603050405020304" pitchFamily="18" charset="0"/>
                <a:cs typeface="Times New Roman" panose="02020603050405020304" pitchFamily="18" charset="0"/>
              </a:rPr>
              <a:t>procurement</a:t>
            </a:r>
            <a:r>
              <a:rPr lang="en-US" sz="2200" spc="260" dirty="0">
                <a:effectLst/>
                <a:ea typeface="Times New Roman" panose="02020603050405020304" pitchFamily="18" charset="0"/>
                <a:cs typeface="Times New Roman" panose="02020603050405020304" pitchFamily="18" charset="0"/>
              </a:rPr>
              <a:t> </a:t>
            </a:r>
            <a:r>
              <a:rPr lang="en-US" sz="2200" dirty="0">
                <a:effectLst/>
                <a:ea typeface="Times New Roman" panose="02020603050405020304" pitchFamily="18" charset="0"/>
                <a:cs typeface="Times New Roman" panose="02020603050405020304" pitchFamily="18" charset="0"/>
              </a:rPr>
              <a:t>policies,</a:t>
            </a:r>
            <a:r>
              <a:rPr lang="en-US" sz="2200" spc="-10" dirty="0">
                <a:effectLst/>
                <a:ea typeface="Times New Roman" panose="02020603050405020304" pitchFamily="18" charset="0"/>
                <a:cs typeface="Times New Roman" panose="02020603050405020304" pitchFamily="18" charset="0"/>
              </a:rPr>
              <a:t> </a:t>
            </a:r>
            <a:r>
              <a:rPr lang="en-US" sz="2200" dirty="0">
                <a:effectLst/>
                <a:ea typeface="Times New Roman" panose="02020603050405020304" pitchFamily="18" charset="0"/>
                <a:cs typeface="Times New Roman" panose="02020603050405020304" pitchFamily="18" charset="0"/>
              </a:rPr>
              <a:t>principles</a:t>
            </a:r>
            <a:r>
              <a:rPr lang="en-US" sz="2200" spc="135" dirty="0">
                <a:effectLst/>
                <a:ea typeface="Times New Roman" panose="02020603050405020304" pitchFamily="18" charset="0"/>
                <a:cs typeface="Times New Roman" panose="02020603050405020304" pitchFamily="18" charset="0"/>
              </a:rPr>
              <a:t> </a:t>
            </a:r>
            <a:r>
              <a:rPr lang="en-US" sz="2200" dirty="0">
                <a:effectLst/>
                <a:ea typeface="Times New Roman" panose="02020603050405020304" pitchFamily="18" charset="0"/>
                <a:cs typeface="Times New Roman" panose="02020603050405020304" pitchFamily="18" charset="0"/>
              </a:rPr>
              <a:t>and practices</a:t>
            </a:r>
            <a:endParaRPr lang="en-NA" sz="2200" dirty="0">
              <a:effectLst/>
              <a:ea typeface="Times New Roman" panose="02020603050405020304" pitchFamily="18" charset="0"/>
              <a:cs typeface="Times New Roman" panose="02020603050405020304" pitchFamily="18" charset="0"/>
            </a:endParaRPr>
          </a:p>
          <a:p>
            <a:pPr>
              <a:spcBef>
                <a:spcPts val="815"/>
              </a:spcBef>
              <a:spcAft>
                <a:spcPts val="0"/>
              </a:spcAft>
              <a:buSzPts val="1100"/>
              <a:buFont typeface="Wingdings" panose="05000000000000000000" pitchFamily="2" charset="2"/>
              <a:buChar char="v"/>
              <a:tabLst>
                <a:tab pos="292735" algn="l"/>
              </a:tabLst>
            </a:pPr>
            <a:endParaRPr lang="en-NA" sz="2400" dirty="0"/>
          </a:p>
          <a:p>
            <a:pPr>
              <a:spcBef>
                <a:spcPts val="100"/>
              </a:spcBef>
              <a:spcAft>
                <a:spcPts val="0"/>
              </a:spcAft>
              <a:buSzPts val="1100"/>
              <a:buFont typeface="Wingdings" panose="05000000000000000000" pitchFamily="2" charset="2"/>
              <a:buChar char="v"/>
              <a:tabLst>
                <a:tab pos="292735" algn="l"/>
              </a:tabLst>
            </a:pPr>
            <a:endParaRPr lang="en-NA" sz="1800" dirty="0">
              <a:effectLst/>
              <a:latin typeface="Century Gothic" panose="020B0502020202020204" pitchFamily="34" charset="0"/>
              <a:ea typeface="Wingdings" panose="05000000000000000000" pitchFamily="2" charset="2"/>
              <a:cs typeface="Times New Roman" panose="02020603050405020304" pitchFamily="18" charset="0"/>
            </a:endParaRPr>
          </a:p>
          <a:p>
            <a:pPr marL="0" indent="0">
              <a:buNone/>
            </a:pPr>
            <a:endParaRPr lang="en-N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a:p>
            <a:endParaRPr lang="en-NA" dirty="0"/>
          </a:p>
        </p:txBody>
      </p:sp>
      <p:sp>
        <p:nvSpPr>
          <p:cNvPr id="4" name="Date Placeholder 3">
            <a:extLst>
              <a:ext uri="{FF2B5EF4-FFF2-40B4-BE49-F238E27FC236}">
                <a16:creationId xmlns:a16="http://schemas.microsoft.com/office/drawing/2014/main" id="{C88E619B-B4D6-829C-84DB-64ED1218F420}"/>
              </a:ext>
            </a:extLst>
          </p:cNvPr>
          <p:cNvSpPr>
            <a:spLocks noGrp="1"/>
          </p:cNvSpPr>
          <p:nvPr>
            <p:ph type="dt" sz="half" idx="10"/>
          </p:nvPr>
        </p:nvSpPr>
        <p:spPr/>
        <p:txBody>
          <a:bodyPr/>
          <a:lstStyle/>
          <a:p>
            <a:fld id="{01A6ACF5-53E8-4714-AF4A-B9B4E62B5398}" type="datetime3">
              <a:rPr lang="en-US" smtClean="0"/>
              <a:t>18 September 2024</a:t>
            </a:fld>
            <a:endParaRPr lang="en-US"/>
          </a:p>
        </p:txBody>
      </p:sp>
      <p:sp>
        <p:nvSpPr>
          <p:cNvPr id="5" name="Slide Number Placeholder 4">
            <a:extLst>
              <a:ext uri="{FF2B5EF4-FFF2-40B4-BE49-F238E27FC236}">
                <a16:creationId xmlns:a16="http://schemas.microsoft.com/office/drawing/2014/main" id="{C4E2AB09-4424-E883-2E66-94AC8EA59480}"/>
              </a:ext>
            </a:extLst>
          </p:cNvPr>
          <p:cNvSpPr>
            <a:spLocks noGrp="1"/>
          </p:cNvSpPr>
          <p:nvPr>
            <p:ph type="sldNum" sz="quarter" idx="12"/>
          </p:nvPr>
        </p:nvSpPr>
        <p:spPr/>
        <p:txBody>
          <a:bodyPr/>
          <a:lstStyle/>
          <a:p>
            <a:fld id="{CC5689FF-E949-42AF-BB52-0895AA75D6A8}" type="slidenum">
              <a:rPr lang="en-US" smtClean="0"/>
              <a:t>19</a:t>
            </a:fld>
            <a:endParaRPr lang="en-US"/>
          </a:p>
        </p:txBody>
      </p:sp>
    </p:spTree>
    <p:extLst>
      <p:ext uri="{BB962C8B-B14F-4D97-AF65-F5344CB8AC3E}">
        <p14:creationId xmlns:p14="http://schemas.microsoft.com/office/powerpoint/2010/main" val="2523976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chemeClr val="tx1"/>
                </a:solidFill>
              </a:rPr>
              <a:t>Overview of the Presentation</a:t>
            </a:r>
            <a:br>
              <a:rPr lang="en-GB" b="1" dirty="0">
                <a:solidFill>
                  <a:schemeClr val="tx1"/>
                </a:solidFill>
              </a:rPr>
            </a:br>
            <a:endParaRPr lang="en-US" b="1" dirty="0">
              <a:solidFill>
                <a:schemeClr val="tx1"/>
              </a:solidFill>
            </a:endParaRPr>
          </a:p>
        </p:txBody>
      </p:sp>
      <p:sp>
        <p:nvSpPr>
          <p:cNvPr id="3" name="Content Placeholder 2"/>
          <p:cNvSpPr>
            <a:spLocks noGrp="1"/>
          </p:cNvSpPr>
          <p:nvPr>
            <p:ph idx="1"/>
          </p:nvPr>
        </p:nvSpPr>
        <p:spPr/>
        <p:txBody>
          <a:bodyPr/>
          <a:lstStyle/>
          <a:p>
            <a:pPr>
              <a:buFont typeface="Wingdings" panose="05000000000000000000" pitchFamily="2" charset="2"/>
              <a:buChar char="v"/>
            </a:pPr>
            <a:endParaRPr lang="en-GB" b="1" dirty="0">
              <a:solidFill>
                <a:schemeClr val="tx1"/>
              </a:solidFill>
            </a:endParaRPr>
          </a:p>
          <a:p>
            <a:pPr>
              <a:buFont typeface="Wingdings" panose="05000000000000000000" pitchFamily="2" charset="2"/>
              <a:buChar char="v"/>
            </a:pPr>
            <a:r>
              <a:rPr lang="en-GB" sz="4400" dirty="0">
                <a:solidFill>
                  <a:schemeClr val="tx1"/>
                </a:solidFill>
              </a:rPr>
              <a:t>Procurement Management Unit (PMU)</a:t>
            </a:r>
          </a:p>
          <a:p>
            <a:pPr>
              <a:buFont typeface="Wingdings" panose="05000000000000000000" pitchFamily="2" charset="2"/>
              <a:buChar char="v"/>
            </a:pPr>
            <a:r>
              <a:rPr lang="en-GB" sz="4400" dirty="0">
                <a:solidFill>
                  <a:schemeClr val="tx1"/>
                </a:solidFill>
              </a:rPr>
              <a:t>Bid Evaluation Committee (BEC)</a:t>
            </a:r>
          </a:p>
          <a:p>
            <a:pPr>
              <a:buFont typeface="Wingdings" panose="05000000000000000000" pitchFamily="2" charset="2"/>
              <a:buChar char="v"/>
            </a:pPr>
            <a:r>
              <a:rPr lang="en-GB" sz="4400" dirty="0">
                <a:solidFill>
                  <a:schemeClr val="tx1"/>
                </a:solidFill>
              </a:rPr>
              <a:t>Procurement Committee (PC)</a:t>
            </a:r>
          </a:p>
          <a:p>
            <a:pPr>
              <a:buFont typeface="Wingdings" panose="05000000000000000000" pitchFamily="2" charset="2"/>
              <a:buChar char="v"/>
            </a:pPr>
            <a:endParaRPr lang="en-GB" sz="4400" dirty="0">
              <a:solidFill>
                <a:schemeClr val="tx1"/>
              </a:solidFill>
            </a:endParaRPr>
          </a:p>
          <a:p>
            <a:pPr marL="0" indent="0">
              <a:buNone/>
            </a:pPr>
            <a:endParaRPr lang="en-US" sz="4400" b="1" dirty="0">
              <a:solidFill>
                <a:schemeClr val="tx1"/>
              </a:solidFill>
            </a:endParaRPr>
          </a:p>
        </p:txBody>
      </p:sp>
      <p:sp>
        <p:nvSpPr>
          <p:cNvPr id="4" name="Date Placeholder 3"/>
          <p:cNvSpPr>
            <a:spLocks noGrp="1"/>
          </p:cNvSpPr>
          <p:nvPr>
            <p:ph type="dt" sz="half" idx="10"/>
          </p:nvPr>
        </p:nvSpPr>
        <p:spPr/>
        <p:txBody>
          <a:bodyPr/>
          <a:lstStyle/>
          <a:p>
            <a:fld id="{D609C8A8-6585-44EF-93EB-AFE246EE439F}" type="datetime3">
              <a:rPr lang="en-US" smtClean="0"/>
              <a:t>18 September 2024</a:t>
            </a:fld>
            <a:endParaRPr lang="en-US"/>
          </a:p>
        </p:txBody>
      </p:sp>
      <p:sp>
        <p:nvSpPr>
          <p:cNvPr id="5" name="Slide Number Placeholder 4"/>
          <p:cNvSpPr>
            <a:spLocks noGrp="1"/>
          </p:cNvSpPr>
          <p:nvPr>
            <p:ph type="sldNum" sz="quarter" idx="12"/>
          </p:nvPr>
        </p:nvSpPr>
        <p:spPr/>
        <p:txBody>
          <a:bodyPr/>
          <a:lstStyle/>
          <a:p>
            <a:fld id="{CC5689FF-E949-42AF-BB52-0895AA75D6A8}" type="slidenum">
              <a:rPr lang="en-US" smtClean="0"/>
              <a:t>2</a:t>
            </a:fld>
            <a:endParaRPr lang="en-US"/>
          </a:p>
        </p:txBody>
      </p:sp>
    </p:spTree>
    <p:extLst>
      <p:ext uri="{BB962C8B-B14F-4D97-AF65-F5344CB8AC3E}">
        <p14:creationId xmlns:p14="http://schemas.microsoft.com/office/powerpoint/2010/main" val="11435751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5F864-90F6-63A3-4DA5-BCB0F7F46110}"/>
              </a:ext>
            </a:extLst>
          </p:cNvPr>
          <p:cNvSpPr>
            <a:spLocks noGrp="1"/>
          </p:cNvSpPr>
          <p:nvPr>
            <p:ph type="title"/>
          </p:nvPr>
        </p:nvSpPr>
        <p:spPr>
          <a:xfrm>
            <a:off x="1097280" y="286604"/>
            <a:ext cx="10058400" cy="1060416"/>
          </a:xfrm>
        </p:spPr>
        <p:txBody>
          <a:bodyPr/>
          <a:lstStyle/>
          <a:p>
            <a:r>
              <a:rPr lang="en-US" b="1" dirty="0">
                <a:solidFill>
                  <a:schemeClr val="accent2">
                    <a:lumMod val="75000"/>
                  </a:schemeClr>
                </a:solidFill>
              </a:rPr>
              <a:t>Institutional Structure</a:t>
            </a:r>
            <a:endParaRPr lang="en-NA" dirty="0"/>
          </a:p>
        </p:txBody>
      </p:sp>
      <p:sp>
        <p:nvSpPr>
          <p:cNvPr id="3" name="Content Placeholder 2">
            <a:extLst>
              <a:ext uri="{FF2B5EF4-FFF2-40B4-BE49-F238E27FC236}">
                <a16:creationId xmlns:a16="http://schemas.microsoft.com/office/drawing/2014/main" id="{3E50282D-7415-69DE-892D-0CA5E893BE79}"/>
              </a:ext>
            </a:extLst>
          </p:cNvPr>
          <p:cNvSpPr>
            <a:spLocks noGrp="1"/>
          </p:cNvSpPr>
          <p:nvPr>
            <p:ph idx="1"/>
          </p:nvPr>
        </p:nvSpPr>
        <p:spPr/>
        <p:txBody>
          <a:bodyPr>
            <a:normAutofit fontScale="70000" lnSpcReduction="20000"/>
          </a:bodyPr>
          <a:lstStyle/>
          <a:p>
            <a:r>
              <a:rPr lang="en-US" sz="2800" b="1" dirty="0"/>
              <a:t>2. The Central Procurement Board (CPBN) </a:t>
            </a:r>
            <a:r>
              <a:rPr lang="en-US" sz="2800" dirty="0"/>
              <a:t>– T</a:t>
            </a:r>
            <a:r>
              <a:rPr lang="en-US" sz="2800" b="0" i="0" dirty="0">
                <a:solidFill>
                  <a:srgbClr val="202124"/>
                </a:solidFill>
                <a:effectLst/>
                <a:latin typeface="Google Sans"/>
              </a:rPr>
              <a:t>he roles of the CPBN are to conduct the bidding process and enter into contracts for procurement on behalf of public entities and disposal of assets that exceed their threshold  and direct and supervise Accounting Officers in managing the implementation of procurement contracts awarded by the Board</a:t>
            </a:r>
          </a:p>
          <a:p>
            <a:endParaRPr lang="en-US" sz="2800" b="0" i="0" dirty="0">
              <a:solidFill>
                <a:srgbClr val="202124"/>
              </a:solidFill>
              <a:effectLst/>
              <a:latin typeface="Google Sans"/>
            </a:endParaRPr>
          </a:p>
          <a:p>
            <a:pPr marL="0" indent="0">
              <a:buNone/>
            </a:pPr>
            <a:r>
              <a:rPr lang="en-US" sz="2600" b="1" dirty="0"/>
              <a:t>Functions of CPBN</a:t>
            </a:r>
          </a:p>
          <a:p>
            <a:pPr marR="551180" algn="just">
              <a:lnSpc>
                <a:spcPct val="104000"/>
              </a:lnSpc>
              <a:spcAft>
                <a:spcPts val="0"/>
              </a:spcAft>
              <a:buSzPts val="1100"/>
              <a:buFont typeface="Wingdings" panose="05000000000000000000" pitchFamily="2" charset="2"/>
              <a:buChar char="v"/>
              <a:tabLst>
                <a:tab pos="991870" algn="l"/>
              </a:tabLst>
            </a:pPr>
            <a:r>
              <a:rPr lang="en-US" sz="2600" spc="195" dirty="0">
                <a:ea typeface="Times New Roman" panose="02020603050405020304" pitchFamily="18" charset="0"/>
                <a:cs typeface="Times New Roman" panose="02020603050405020304" pitchFamily="18" charset="0"/>
              </a:rPr>
              <a:t>To</a:t>
            </a:r>
            <a:r>
              <a:rPr lang="en-US" sz="2600" spc="195"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conduct</a:t>
            </a:r>
            <a:r>
              <a:rPr lang="en-US" sz="2600" spc="195"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the</a:t>
            </a:r>
            <a:r>
              <a:rPr lang="en-US" sz="2600" spc="200"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bidding</a:t>
            </a:r>
            <a:r>
              <a:rPr lang="en-US" sz="2600" spc="195"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process</a:t>
            </a:r>
            <a:r>
              <a:rPr lang="en-US" sz="2600" spc="200"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on</a:t>
            </a:r>
            <a:r>
              <a:rPr lang="en-US" sz="2600" spc="200"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behalf</a:t>
            </a:r>
            <a:r>
              <a:rPr lang="en-US" sz="2600" spc="195"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of</a:t>
            </a:r>
            <a:r>
              <a:rPr lang="en-US" sz="2600" spc="200"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public</a:t>
            </a:r>
            <a:r>
              <a:rPr lang="en-US" sz="2600" spc="200"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entities</a:t>
            </a:r>
            <a:r>
              <a:rPr lang="en-US" sz="2600" spc="190"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for</a:t>
            </a:r>
            <a:r>
              <a:rPr lang="en-US" sz="2600" spc="200"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the award</a:t>
            </a:r>
            <a:r>
              <a:rPr lang="en-US" sz="2600" spc="-60"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of</a:t>
            </a:r>
            <a:r>
              <a:rPr lang="en-US" sz="2600" spc="-60" dirty="0">
                <a:effectLst/>
                <a:ea typeface="Times New Roman" panose="02020603050405020304" pitchFamily="18" charset="0"/>
                <a:cs typeface="Times New Roman" panose="02020603050405020304" pitchFamily="18" charset="0"/>
              </a:rPr>
              <a:t> </a:t>
            </a:r>
            <a:r>
              <a:rPr lang="en-US" sz="2600" spc="-5" dirty="0">
                <a:effectLst/>
                <a:ea typeface="Times New Roman" panose="02020603050405020304" pitchFamily="18" charset="0"/>
                <a:cs typeface="Times New Roman" panose="02020603050405020304" pitchFamily="18" charset="0"/>
              </a:rPr>
              <a:t>contracts</a:t>
            </a:r>
            <a:r>
              <a:rPr lang="en-US" sz="2600" spc="-55"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for</a:t>
            </a:r>
            <a:r>
              <a:rPr lang="en-US" sz="2600" spc="-60"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procurement</a:t>
            </a:r>
            <a:r>
              <a:rPr lang="en-US" sz="2600" spc="-55"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or</a:t>
            </a:r>
            <a:r>
              <a:rPr lang="en-US" sz="2600" spc="-60"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disposal</a:t>
            </a:r>
            <a:r>
              <a:rPr lang="en-US" sz="2600" spc="-60"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of</a:t>
            </a:r>
            <a:r>
              <a:rPr lang="en-US" sz="2600" spc="-55"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assets</a:t>
            </a:r>
            <a:r>
              <a:rPr lang="en-US" sz="2600" spc="-65"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that</a:t>
            </a:r>
            <a:r>
              <a:rPr lang="en-US" sz="2600" spc="-55"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exceed</a:t>
            </a:r>
            <a:r>
              <a:rPr lang="en-US" sz="2600" spc="-65"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the</a:t>
            </a:r>
            <a:r>
              <a:rPr lang="en-US" sz="2600" spc="140"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threshold prescribed for public entities</a:t>
            </a:r>
          </a:p>
          <a:p>
            <a:pPr marL="0" marR="551180" indent="0" algn="just">
              <a:lnSpc>
                <a:spcPct val="104000"/>
              </a:lnSpc>
              <a:spcAft>
                <a:spcPts val="0"/>
              </a:spcAft>
              <a:buSzPts val="1100"/>
              <a:buNone/>
              <a:tabLst>
                <a:tab pos="991870" algn="l"/>
              </a:tabLst>
            </a:pPr>
            <a:endParaRPr lang="en-US" sz="2600" dirty="0">
              <a:effectLst/>
              <a:ea typeface="Times New Roman" panose="02020603050405020304" pitchFamily="18" charset="0"/>
              <a:cs typeface="Times New Roman" panose="02020603050405020304" pitchFamily="18" charset="0"/>
            </a:endParaRPr>
          </a:p>
          <a:p>
            <a:pPr marR="551180" algn="just">
              <a:lnSpc>
                <a:spcPct val="104000"/>
              </a:lnSpc>
              <a:spcAft>
                <a:spcPts val="0"/>
              </a:spcAft>
              <a:buSzPts val="1100"/>
              <a:buFont typeface="Wingdings" panose="05000000000000000000" pitchFamily="2" charset="2"/>
              <a:buChar char="v"/>
              <a:tabLst>
                <a:tab pos="991870" algn="l"/>
              </a:tabLst>
            </a:pPr>
            <a:r>
              <a:rPr lang="en-US" sz="2600" dirty="0">
                <a:ea typeface="Times New Roman" panose="02020603050405020304" pitchFamily="18" charset="0"/>
                <a:cs typeface="Times New Roman" panose="02020603050405020304" pitchFamily="18" charset="0"/>
              </a:rPr>
              <a:t>T</a:t>
            </a:r>
            <a:r>
              <a:rPr lang="en-US" sz="2600" dirty="0">
                <a:effectLst/>
                <a:ea typeface="Times New Roman" panose="02020603050405020304" pitchFamily="18" charset="0"/>
                <a:cs typeface="Times New Roman" panose="02020603050405020304" pitchFamily="18" charset="0"/>
              </a:rPr>
              <a:t>o</a:t>
            </a:r>
            <a:r>
              <a:rPr lang="en-US" sz="2600" spc="75"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direct</a:t>
            </a:r>
            <a:r>
              <a:rPr lang="en-US" sz="2600" spc="75"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and</a:t>
            </a:r>
            <a:r>
              <a:rPr lang="en-US" sz="2600" spc="80"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supervise</a:t>
            </a:r>
            <a:r>
              <a:rPr lang="en-US" sz="2600" spc="75"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accounting</a:t>
            </a:r>
            <a:r>
              <a:rPr lang="en-US" sz="2600" spc="75"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officers</a:t>
            </a:r>
            <a:r>
              <a:rPr lang="en-US" sz="2600" spc="75"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in</a:t>
            </a:r>
            <a:r>
              <a:rPr lang="en-US" sz="2600" spc="80"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managing</a:t>
            </a:r>
            <a:r>
              <a:rPr lang="en-US" sz="2600" spc="75"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the implementation</a:t>
            </a:r>
            <a:r>
              <a:rPr lang="en-US" sz="2600" spc="-40"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of</a:t>
            </a:r>
            <a:r>
              <a:rPr lang="en-US" sz="2600" spc="-35"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procurement</a:t>
            </a:r>
            <a:r>
              <a:rPr lang="en-US" sz="2600" spc="-40"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contracts</a:t>
            </a:r>
            <a:r>
              <a:rPr lang="en-US" sz="2600" spc="-35"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awarded</a:t>
            </a:r>
            <a:r>
              <a:rPr lang="en-US" sz="2600" spc="-40"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by</a:t>
            </a:r>
            <a:r>
              <a:rPr lang="en-US" sz="2600" spc="-35"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the</a:t>
            </a:r>
            <a:r>
              <a:rPr lang="en-US" sz="2600" spc="-40" dirty="0">
                <a:effectLst/>
                <a:ea typeface="Times New Roman" panose="02020603050405020304" pitchFamily="18" charset="0"/>
                <a:cs typeface="Times New Roman" panose="02020603050405020304" pitchFamily="18" charset="0"/>
              </a:rPr>
              <a:t> </a:t>
            </a:r>
            <a:r>
              <a:rPr lang="en-US" sz="2600" dirty="0">
                <a:effectLst/>
                <a:ea typeface="Times New Roman" panose="02020603050405020304" pitchFamily="18" charset="0"/>
                <a:cs typeface="Times New Roman" panose="02020603050405020304" pitchFamily="18" charset="0"/>
              </a:rPr>
              <a:t>Board.</a:t>
            </a:r>
            <a:endParaRPr lang="en-NA" sz="2600" dirty="0">
              <a:effectLst/>
              <a:ea typeface="Times New Roman" panose="02020603050405020304" pitchFamily="18" charset="0"/>
              <a:cs typeface="Times New Roman" panose="02020603050405020304" pitchFamily="18" charset="0"/>
            </a:endParaRPr>
          </a:p>
          <a:p>
            <a:pPr>
              <a:spcBef>
                <a:spcPts val="55"/>
              </a:spcBef>
              <a:buFont typeface="Wingdings" panose="05000000000000000000" pitchFamily="2" charset="2"/>
              <a:buChar char="v"/>
            </a:pPr>
            <a:endParaRPr lang="en-N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551180" lvl="0" indent="0" algn="just">
              <a:lnSpc>
                <a:spcPct val="104000"/>
              </a:lnSpc>
              <a:spcAft>
                <a:spcPts val="0"/>
              </a:spcAft>
              <a:buSzPts val="1100"/>
              <a:buNone/>
              <a:tabLst>
                <a:tab pos="991870" algn="l"/>
              </a:tabLst>
            </a:pPr>
            <a:endParaRPr lang="en-NA"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spcBef>
                <a:spcPts val="55"/>
              </a:spcBef>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N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NA" dirty="0"/>
          </a:p>
        </p:txBody>
      </p:sp>
      <p:sp>
        <p:nvSpPr>
          <p:cNvPr id="4" name="Date Placeholder 3">
            <a:extLst>
              <a:ext uri="{FF2B5EF4-FFF2-40B4-BE49-F238E27FC236}">
                <a16:creationId xmlns:a16="http://schemas.microsoft.com/office/drawing/2014/main" id="{860632E3-D0B1-BD64-F12A-DABE045606F1}"/>
              </a:ext>
            </a:extLst>
          </p:cNvPr>
          <p:cNvSpPr>
            <a:spLocks noGrp="1"/>
          </p:cNvSpPr>
          <p:nvPr>
            <p:ph type="dt" sz="half" idx="10"/>
          </p:nvPr>
        </p:nvSpPr>
        <p:spPr/>
        <p:txBody>
          <a:bodyPr/>
          <a:lstStyle/>
          <a:p>
            <a:fld id="{01A6ACF5-53E8-4714-AF4A-B9B4E62B5398}" type="datetime3">
              <a:rPr lang="en-US" smtClean="0"/>
              <a:t>18 September 2024</a:t>
            </a:fld>
            <a:endParaRPr lang="en-US"/>
          </a:p>
        </p:txBody>
      </p:sp>
      <p:sp>
        <p:nvSpPr>
          <p:cNvPr id="5" name="Slide Number Placeholder 4">
            <a:extLst>
              <a:ext uri="{FF2B5EF4-FFF2-40B4-BE49-F238E27FC236}">
                <a16:creationId xmlns:a16="http://schemas.microsoft.com/office/drawing/2014/main" id="{AE8A3CD6-AF6F-31DE-5474-A81970BB605C}"/>
              </a:ext>
            </a:extLst>
          </p:cNvPr>
          <p:cNvSpPr>
            <a:spLocks noGrp="1"/>
          </p:cNvSpPr>
          <p:nvPr>
            <p:ph type="sldNum" sz="quarter" idx="12"/>
          </p:nvPr>
        </p:nvSpPr>
        <p:spPr/>
        <p:txBody>
          <a:bodyPr/>
          <a:lstStyle/>
          <a:p>
            <a:fld id="{CC5689FF-E949-42AF-BB52-0895AA75D6A8}" type="slidenum">
              <a:rPr lang="en-US" smtClean="0"/>
              <a:t>20</a:t>
            </a:fld>
            <a:endParaRPr lang="en-US"/>
          </a:p>
        </p:txBody>
      </p:sp>
    </p:spTree>
    <p:extLst>
      <p:ext uri="{BB962C8B-B14F-4D97-AF65-F5344CB8AC3E}">
        <p14:creationId xmlns:p14="http://schemas.microsoft.com/office/powerpoint/2010/main" val="10214147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9E964-054F-94C2-7046-B2E9EFFBB612}"/>
              </a:ext>
            </a:extLst>
          </p:cNvPr>
          <p:cNvSpPr>
            <a:spLocks noGrp="1"/>
          </p:cNvSpPr>
          <p:nvPr>
            <p:ph type="title"/>
          </p:nvPr>
        </p:nvSpPr>
        <p:spPr>
          <a:xfrm>
            <a:off x="1097280" y="286604"/>
            <a:ext cx="10058400" cy="1050584"/>
          </a:xfrm>
        </p:spPr>
        <p:txBody>
          <a:bodyPr/>
          <a:lstStyle/>
          <a:p>
            <a:r>
              <a:rPr lang="en-US" b="1" dirty="0">
                <a:solidFill>
                  <a:schemeClr val="accent2">
                    <a:lumMod val="75000"/>
                  </a:schemeClr>
                </a:solidFill>
              </a:rPr>
              <a:t>Institutional Structure</a:t>
            </a:r>
            <a:endParaRPr lang="en-NA" dirty="0"/>
          </a:p>
        </p:txBody>
      </p:sp>
      <p:sp>
        <p:nvSpPr>
          <p:cNvPr id="3" name="Content Placeholder 2">
            <a:extLst>
              <a:ext uri="{FF2B5EF4-FFF2-40B4-BE49-F238E27FC236}">
                <a16:creationId xmlns:a16="http://schemas.microsoft.com/office/drawing/2014/main" id="{238AB0D5-7CD1-FE7D-240A-69F8B713E99B}"/>
              </a:ext>
            </a:extLst>
          </p:cNvPr>
          <p:cNvSpPr>
            <a:spLocks noGrp="1"/>
          </p:cNvSpPr>
          <p:nvPr>
            <p:ph idx="1"/>
          </p:nvPr>
        </p:nvSpPr>
        <p:spPr/>
        <p:txBody>
          <a:bodyPr/>
          <a:lstStyle/>
          <a:p>
            <a:pPr marL="0" lvl="0" indent="0">
              <a:spcBef>
                <a:spcPts val="50"/>
              </a:spcBef>
              <a:spcAft>
                <a:spcPts val="0"/>
              </a:spcAft>
              <a:buSzPts val="1100"/>
              <a:buNone/>
              <a:tabLst>
                <a:tab pos="991870" algn="l"/>
              </a:tabLst>
            </a:pPr>
            <a:r>
              <a:rPr lang="en-US" sz="2400" b="1" dirty="0"/>
              <a:t>3. The Review Panel </a:t>
            </a:r>
            <a:r>
              <a:rPr lang="en-US" sz="2400" dirty="0"/>
              <a:t>– adjudicates on applications for review, suspension, debarment, disqualification of suppliers and any other matter referred to it for  consideration. </a:t>
            </a:r>
          </a:p>
          <a:p>
            <a:pPr marL="0" lvl="0" indent="0">
              <a:spcBef>
                <a:spcPts val="50"/>
              </a:spcBef>
              <a:spcAft>
                <a:spcPts val="0"/>
              </a:spcAft>
              <a:buSzPts val="1100"/>
              <a:buNone/>
              <a:tabLst>
                <a:tab pos="991870" algn="l"/>
              </a:tabLst>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spcBef>
                <a:spcPts val="50"/>
              </a:spcBef>
              <a:spcAft>
                <a:spcPts val="0"/>
              </a:spcAft>
              <a:buSzPts val="1100"/>
              <a:buFont typeface="Wingdings" panose="05000000000000000000" pitchFamily="2" charset="2"/>
              <a:buChar char="v"/>
              <a:tabLst>
                <a:tab pos="991870" algn="l"/>
              </a:tabLs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Review the decision made by public entity</a:t>
            </a:r>
            <a:endParaRPr lang="en-NA"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spcBef>
                <a:spcPts val="55"/>
              </a:spcBef>
              <a:buNone/>
            </a:pPr>
            <a:endParaRPr lang="en-NA" sz="2400" dirty="0">
              <a:effectLst/>
              <a:latin typeface="Calibri" panose="020F0502020204030204" pitchFamily="34" charset="0"/>
              <a:ea typeface="Calibri" panose="020F0502020204030204" pitchFamily="34" charset="0"/>
              <a:cs typeface="Times New Roman" panose="02020603050405020304" pitchFamily="18" charset="0"/>
            </a:endParaRPr>
          </a:p>
          <a:p>
            <a:pPr>
              <a:buSzPts val="1100"/>
              <a:buFont typeface="Wingdings" panose="05000000000000000000" pitchFamily="2" charset="2"/>
              <a:buChar char="v"/>
              <a:tabLst>
                <a:tab pos="99187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S</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uspension,</a:t>
            </a:r>
            <a:r>
              <a:rPr lang="en-US" sz="24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spc="-5" dirty="0">
                <a:effectLst/>
                <a:latin typeface="Times New Roman" panose="02020603050405020304" pitchFamily="18" charset="0"/>
                <a:ea typeface="Times New Roman" panose="02020603050405020304" pitchFamily="18" charset="0"/>
                <a:cs typeface="Times New Roman" panose="02020603050405020304" pitchFamily="18" charset="0"/>
              </a:rPr>
              <a:t>debarment</a:t>
            </a:r>
            <a:r>
              <a:rPr lang="en-US" sz="24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and</a:t>
            </a:r>
            <a:r>
              <a:rPr lang="en-US" sz="24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disqualification</a:t>
            </a:r>
            <a:r>
              <a:rPr lang="en-US" sz="24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24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bidders</a:t>
            </a:r>
            <a:r>
              <a:rPr lang="en-US" sz="24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and</a:t>
            </a:r>
            <a:r>
              <a:rPr lang="en-US" sz="24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suppliers;</a:t>
            </a:r>
            <a:r>
              <a:rPr lang="en-US" sz="24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or</a:t>
            </a:r>
            <a:endParaRPr lang="en-NA"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spcBef>
                <a:spcPts val="55"/>
              </a:spcBef>
              <a:buFont typeface="Wingdings" panose="05000000000000000000" pitchFamily="2" charset="2"/>
              <a:buChar char="v"/>
            </a:pPr>
            <a:endParaRPr lang="en-NA" sz="2400" dirty="0">
              <a:effectLst/>
              <a:latin typeface="Calibri" panose="020F0502020204030204" pitchFamily="34" charset="0"/>
              <a:ea typeface="Calibri" panose="020F0502020204030204" pitchFamily="34" charset="0"/>
              <a:cs typeface="Times New Roman" panose="02020603050405020304" pitchFamily="18" charset="0"/>
            </a:endParaRPr>
          </a:p>
          <a:p>
            <a:pPr marR="551180" algn="just">
              <a:lnSpc>
                <a:spcPct val="104000"/>
              </a:lnSpc>
              <a:spcAft>
                <a:spcPts val="0"/>
              </a:spcAft>
              <a:buSzPts val="1100"/>
              <a:buFont typeface="Wingdings" panose="05000000000000000000" pitchFamily="2" charset="2"/>
              <a:buChar char="v"/>
              <a:tabLst>
                <a:tab pos="99187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A</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ny</a:t>
            </a:r>
            <a:r>
              <a:rPr lang="en-US" sz="24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other</a:t>
            </a:r>
            <a:r>
              <a:rPr lang="en-US" sz="24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matter</a:t>
            </a:r>
            <a:r>
              <a:rPr lang="en-US" sz="24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that</a:t>
            </a:r>
            <a:r>
              <a:rPr lang="en-US" sz="24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the</a:t>
            </a:r>
            <a:r>
              <a:rPr lang="en-US" sz="24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spc="-5" dirty="0">
                <a:effectLst/>
                <a:latin typeface="Times New Roman" panose="02020603050405020304" pitchFamily="18" charset="0"/>
                <a:ea typeface="Times New Roman" panose="02020603050405020304" pitchFamily="18" charset="0"/>
                <a:cs typeface="Times New Roman" panose="02020603050405020304" pitchFamily="18" charset="0"/>
              </a:rPr>
              <a:t>Minister</a:t>
            </a:r>
            <a:r>
              <a:rPr lang="en-US" sz="24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may</a:t>
            </a:r>
            <a:r>
              <a:rPr lang="en-US" sz="24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refer</a:t>
            </a:r>
            <a:r>
              <a:rPr lang="en-US" sz="24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to</a:t>
            </a:r>
            <a:r>
              <a:rPr lang="en-US" sz="24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the</a:t>
            </a:r>
            <a:r>
              <a:rPr lang="en-US" sz="24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Review</a:t>
            </a:r>
            <a:r>
              <a:rPr lang="en-US" sz="24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spc="-5" dirty="0">
                <a:effectLst/>
                <a:latin typeface="Times New Roman" panose="02020603050405020304" pitchFamily="18" charset="0"/>
                <a:ea typeface="Times New Roman" panose="02020603050405020304" pitchFamily="18" charset="0"/>
                <a:cs typeface="Times New Roman" panose="02020603050405020304" pitchFamily="18" charset="0"/>
              </a:rPr>
              <a:t>Panel</a:t>
            </a:r>
            <a:r>
              <a:rPr lang="en-US" sz="24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for</a:t>
            </a:r>
            <a:r>
              <a:rPr lang="en-US" sz="24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its</a:t>
            </a:r>
            <a:r>
              <a:rPr lang="en-US" sz="2400" spc="1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consideration.</a:t>
            </a:r>
            <a:endParaRPr lang="en-NA"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spcBef>
                <a:spcPts val="55"/>
              </a:spcBef>
              <a:buFont typeface="Wingdings" panose="05000000000000000000" pitchFamily="2" charset="2"/>
              <a:buChar char="v"/>
            </a:pPr>
            <a:endParaRPr lang="en-NA"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a:p>
            <a:endParaRPr lang="en-US" dirty="0"/>
          </a:p>
          <a:p>
            <a:endParaRPr lang="en-NA" dirty="0"/>
          </a:p>
        </p:txBody>
      </p:sp>
      <p:sp>
        <p:nvSpPr>
          <p:cNvPr id="4" name="Date Placeholder 3">
            <a:extLst>
              <a:ext uri="{FF2B5EF4-FFF2-40B4-BE49-F238E27FC236}">
                <a16:creationId xmlns:a16="http://schemas.microsoft.com/office/drawing/2014/main" id="{886C58FE-D99B-07FD-B2B3-56C51210A459}"/>
              </a:ext>
            </a:extLst>
          </p:cNvPr>
          <p:cNvSpPr>
            <a:spLocks noGrp="1"/>
          </p:cNvSpPr>
          <p:nvPr>
            <p:ph type="dt" sz="half" idx="10"/>
          </p:nvPr>
        </p:nvSpPr>
        <p:spPr/>
        <p:txBody>
          <a:bodyPr/>
          <a:lstStyle/>
          <a:p>
            <a:fld id="{01A6ACF5-53E8-4714-AF4A-B9B4E62B5398}" type="datetime3">
              <a:rPr lang="en-US" smtClean="0"/>
              <a:t>18 September 2024</a:t>
            </a:fld>
            <a:endParaRPr lang="en-US"/>
          </a:p>
        </p:txBody>
      </p:sp>
      <p:sp>
        <p:nvSpPr>
          <p:cNvPr id="5" name="Slide Number Placeholder 4">
            <a:extLst>
              <a:ext uri="{FF2B5EF4-FFF2-40B4-BE49-F238E27FC236}">
                <a16:creationId xmlns:a16="http://schemas.microsoft.com/office/drawing/2014/main" id="{ADA46F80-B463-C81E-6EA7-10B89EDAA779}"/>
              </a:ext>
            </a:extLst>
          </p:cNvPr>
          <p:cNvSpPr>
            <a:spLocks noGrp="1"/>
          </p:cNvSpPr>
          <p:nvPr>
            <p:ph type="sldNum" sz="quarter" idx="12"/>
          </p:nvPr>
        </p:nvSpPr>
        <p:spPr/>
        <p:txBody>
          <a:bodyPr/>
          <a:lstStyle/>
          <a:p>
            <a:fld id="{CC5689FF-E949-42AF-BB52-0895AA75D6A8}" type="slidenum">
              <a:rPr lang="en-US" smtClean="0"/>
              <a:t>21</a:t>
            </a:fld>
            <a:endParaRPr lang="en-US"/>
          </a:p>
        </p:txBody>
      </p:sp>
    </p:spTree>
    <p:extLst>
      <p:ext uri="{BB962C8B-B14F-4D97-AF65-F5344CB8AC3E}">
        <p14:creationId xmlns:p14="http://schemas.microsoft.com/office/powerpoint/2010/main" val="29843774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5BFB2-842F-B10F-E9E7-64FF4716E422}"/>
              </a:ext>
            </a:extLst>
          </p:cNvPr>
          <p:cNvSpPr>
            <a:spLocks noGrp="1"/>
          </p:cNvSpPr>
          <p:nvPr>
            <p:ph type="title"/>
          </p:nvPr>
        </p:nvSpPr>
        <p:spPr/>
        <p:txBody>
          <a:bodyPr/>
          <a:lstStyle/>
          <a:p>
            <a:r>
              <a:rPr lang="en-GB" sz="4800" b="1" dirty="0"/>
              <a:t>Exercise: Internal Structures</a:t>
            </a:r>
            <a:endParaRPr lang="en-NA" dirty="0"/>
          </a:p>
        </p:txBody>
      </p:sp>
      <p:sp>
        <p:nvSpPr>
          <p:cNvPr id="3" name="Content Placeholder 2">
            <a:extLst>
              <a:ext uri="{FF2B5EF4-FFF2-40B4-BE49-F238E27FC236}">
                <a16:creationId xmlns:a16="http://schemas.microsoft.com/office/drawing/2014/main" id="{E0B76FED-9DA0-4841-65ED-45CBC80469F6}"/>
              </a:ext>
            </a:extLst>
          </p:cNvPr>
          <p:cNvSpPr>
            <a:spLocks noGrp="1"/>
          </p:cNvSpPr>
          <p:nvPr>
            <p:ph idx="1"/>
          </p:nvPr>
        </p:nvSpPr>
        <p:spPr/>
        <p:txBody>
          <a:bodyPr/>
          <a:lstStyle/>
          <a:p>
            <a:pPr marL="457200" lvl="0" indent="-311150" algn="just" rtl="0">
              <a:lnSpc>
                <a:spcPct val="150000"/>
              </a:lnSpc>
              <a:spcBef>
                <a:spcPts val="0"/>
              </a:spcBef>
              <a:spcAft>
                <a:spcPts val="0"/>
              </a:spcAft>
              <a:buSzPts val="1300"/>
              <a:buFont typeface="Calibri"/>
              <a:buAutoNum type="arabicPeriod"/>
            </a:pPr>
            <a:r>
              <a:rPr lang="en-GB" dirty="0"/>
              <a:t>The Bid Evaluation Committee Members are appointed by the Head of the Procurement Management unit. </a:t>
            </a:r>
            <a:r>
              <a:rPr lang="en-GB" b="1" dirty="0"/>
              <a:t>True/ False</a:t>
            </a:r>
            <a:r>
              <a:rPr lang="en-GB" dirty="0"/>
              <a:t> </a:t>
            </a:r>
            <a:r>
              <a:rPr lang="en-GB" b="1" dirty="0">
                <a:solidFill>
                  <a:srgbClr val="FF0000"/>
                </a:solidFill>
              </a:rPr>
              <a:t> </a:t>
            </a:r>
            <a:endParaRPr lang="en-GB" dirty="0"/>
          </a:p>
          <a:p>
            <a:pPr marL="457200" lvl="0" indent="-311150" algn="just" rtl="0">
              <a:lnSpc>
                <a:spcPct val="150000"/>
              </a:lnSpc>
              <a:spcBef>
                <a:spcPts val="0"/>
              </a:spcBef>
              <a:spcAft>
                <a:spcPts val="0"/>
              </a:spcAft>
              <a:buSzPts val="1300"/>
              <a:buFont typeface="Calibri"/>
              <a:buAutoNum type="arabicPeriod"/>
            </a:pPr>
            <a:r>
              <a:rPr lang="en-GB" dirty="0"/>
              <a:t>The Procurement Management Unit evaluates bids and is directly approved by the Accounting Officer. </a:t>
            </a:r>
            <a:r>
              <a:rPr lang="en-GB" b="1" dirty="0"/>
              <a:t>True/ False </a:t>
            </a:r>
            <a:r>
              <a:rPr lang="en-GB" b="1" dirty="0">
                <a:solidFill>
                  <a:srgbClr val="FF0000"/>
                </a:solidFill>
              </a:rPr>
              <a:t> </a:t>
            </a:r>
            <a:endParaRPr lang="en-GB" dirty="0"/>
          </a:p>
          <a:p>
            <a:pPr marL="457200" lvl="0" indent="-311150" algn="just" rtl="0">
              <a:lnSpc>
                <a:spcPct val="150000"/>
              </a:lnSpc>
              <a:spcBef>
                <a:spcPts val="0"/>
              </a:spcBef>
              <a:spcAft>
                <a:spcPts val="0"/>
              </a:spcAft>
              <a:buSzPts val="1300"/>
              <a:buFont typeface="Calibri"/>
              <a:buAutoNum type="arabicPeriod"/>
            </a:pPr>
            <a:r>
              <a:rPr lang="en-GB" dirty="0"/>
              <a:t>The Bid Evaluation Committee reports to the Procurement Management Unit. </a:t>
            </a:r>
            <a:r>
              <a:rPr lang="en-GB" b="1" dirty="0"/>
              <a:t>True/ False </a:t>
            </a:r>
            <a:r>
              <a:rPr lang="en-GB" b="1" dirty="0">
                <a:solidFill>
                  <a:srgbClr val="FF0000"/>
                </a:solidFill>
              </a:rPr>
              <a:t> </a:t>
            </a:r>
            <a:endParaRPr lang="en-GB" dirty="0"/>
          </a:p>
          <a:p>
            <a:pPr marL="457200" lvl="0" indent="-311150" algn="just" rtl="0">
              <a:lnSpc>
                <a:spcPct val="150000"/>
              </a:lnSpc>
              <a:spcBef>
                <a:spcPts val="0"/>
              </a:spcBef>
              <a:spcAft>
                <a:spcPts val="0"/>
              </a:spcAft>
              <a:buSzPts val="1300"/>
              <a:buFont typeface="Calibri"/>
              <a:buAutoNum type="arabicPeriod"/>
            </a:pPr>
            <a:r>
              <a:rPr lang="en-GB" dirty="0"/>
              <a:t>The Procurement Committee evaluates all bids and recommends to the Accounting Officer for approval. </a:t>
            </a:r>
            <a:r>
              <a:rPr lang="en-GB" b="1" dirty="0"/>
              <a:t>True/False </a:t>
            </a:r>
            <a:r>
              <a:rPr lang="en-GB" b="1" dirty="0">
                <a:solidFill>
                  <a:srgbClr val="FF0000"/>
                </a:solidFill>
              </a:rPr>
              <a:t> </a:t>
            </a:r>
            <a:endParaRPr lang="en-GB" dirty="0"/>
          </a:p>
          <a:p>
            <a:endParaRPr lang="en-NA" dirty="0"/>
          </a:p>
        </p:txBody>
      </p:sp>
      <p:sp>
        <p:nvSpPr>
          <p:cNvPr id="4" name="Date Placeholder 3">
            <a:extLst>
              <a:ext uri="{FF2B5EF4-FFF2-40B4-BE49-F238E27FC236}">
                <a16:creationId xmlns:a16="http://schemas.microsoft.com/office/drawing/2014/main" id="{B0E84052-B595-14D2-E387-FE5D4EFB73F0}"/>
              </a:ext>
            </a:extLst>
          </p:cNvPr>
          <p:cNvSpPr>
            <a:spLocks noGrp="1"/>
          </p:cNvSpPr>
          <p:nvPr>
            <p:ph type="dt" sz="half" idx="10"/>
          </p:nvPr>
        </p:nvSpPr>
        <p:spPr/>
        <p:txBody>
          <a:bodyPr/>
          <a:lstStyle/>
          <a:p>
            <a:fld id="{01A6ACF5-53E8-4714-AF4A-B9B4E62B5398}" type="datetime3">
              <a:rPr lang="en-US" smtClean="0"/>
              <a:t>18 September 2024</a:t>
            </a:fld>
            <a:endParaRPr lang="en-US"/>
          </a:p>
        </p:txBody>
      </p:sp>
      <p:sp>
        <p:nvSpPr>
          <p:cNvPr id="5" name="Slide Number Placeholder 4">
            <a:extLst>
              <a:ext uri="{FF2B5EF4-FFF2-40B4-BE49-F238E27FC236}">
                <a16:creationId xmlns:a16="http://schemas.microsoft.com/office/drawing/2014/main" id="{D75BCAE1-DB0C-1824-F91B-4A94D032B0C6}"/>
              </a:ext>
            </a:extLst>
          </p:cNvPr>
          <p:cNvSpPr>
            <a:spLocks noGrp="1"/>
          </p:cNvSpPr>
          <p:nvPr>
            <p:ph type="sldNum" sz="quarter" idx="12"/>
          </p:nvPr>
        </p:nvSpPr>
        <p:spPr/>
        <p:txBody>
          <a:bodyPr/>
          <a:lstStyle/>
          <a:p>
            <a:fld id="{CC5689FF-E949-42AF-BB52-0895AA75D6A8}" type="slidenum">
              <a:rPr lang="en-US" smtClean="0"/>
              <a:t>22</a:t>
            </a:fld>
            <a:endParaRPr lang="en-US"/>
          </a:p>
        </p:txBody>
      </p:sp>
    </p:spTree>
    <p:extLst>
      <p:ext uri="{BB962C8B-B14F-4D97-AF65-F5344CB8AC3E}">
        <p14:creationId xmlns:p14="http://schemas.microsoft.com/office/powerpoint/2010/main" val="9877273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B6B0E-30C8-37C0-A3A2-614E1936730B}"/>
              </a:ext>
            </a:extLst>
          </p:cNvPr>
          <p:cNvSpPr>
            <a:spLocks noGrp="1"/>
          </p:cNvSpPr>
          <p:nvPr>
            <p:ph type="title"/>
          </p:nvPr>
        </p:nvSpPr>
        <p:spPr/>
        <p:txBody>
          <a:bodyPr/>
          <a:lstStyle/>
          <a:p>
            <a:endParaRPr lang="en-NA"/>
          </a:p>
        </p:txBody>
      </p:sp>
      <p:sp>
        <p:nvSpPr>
          <p:cNvPr id="4" name="Date Placeholder 3">
            <a:extLst>
              <a:ext uri="{FF2B5EF4-FFF2-40B4-BE49-F238E27FC236}">
                <a16:creationId xmlns:a16="http://schemas.microsoft.com/office/drawing/2014/main" id="{EE2C6FDA-133E-5AAA-DFC1-C52C38C22F80}"/>
              </a:ext>
            </a:extLst>
          </p:cNvPr>
          <p:cNvSpPr>
            <a:spLocks noGrp="1"/>
          </p:cNvSpPr>
          <p:nvPr>
            <p:ph type="dt" sz="half" idx="10"/>
          </p:nvPr>
        </p:nvSpPr>
        <p:spPr/>
        <p:txBody>
          <a:bodyPr/>
          <a:lstStyle/>
          <a:p>
            <a:fld id="{01A6ACF5-53E8-4714-AF4A-B9B4E62B5398}" type="datetime3">
              <a:rPr lang="en-US" smtClean="0"/>
              <a:t>18 September 2024</a:t>
            </a:fld>
            <a:endParaRPr lang="en-US"/>
          </a:p>
        </p:txBody>
      </p:sp>
      <p:sp>
        <p:nvSpPr>
          <p:cNvPr id="5" name="Slide Number Placeholder 4">
            <a:extLst>
              <a:ext uri="{FF2B5EF4-FFF2-40B4-BE49-F238E27FC236}">
                <a16:creationId xmlns:a16="http://schemas.microsoft.com/office/drawing/2014/main" id="{E9D0C0DF-7938-5669-FE01-84F23A089F7C}"/>
              </a:ext>
            </a:extLst>
          </p:cNvPr>
          <p:cNvSpPr>
            <a:spLocks noGrp="1"/>
          </p:cNvSpPr>
          <p:nvPr>
            <p:ph type="sldNum" sz="quarter" idx="12"/>
          </p:nvPr>
        </p:nvSpPr>
        <p:spPr/>
        <p:txBody>
          <a:bodyPr/>
          <a:lstStyle/>
          <a:p>
            <a:fld id="{CC5689FF-E949-42AF-BB52-0895AA75D6A8}" type="slidenum">
              <a:rPr lang="en-US" smtClean="0"/>
              <a:t>23</a:t>
            </a:fld>
            <a:endParaRPr lang="en-US"/>
          </a:p>
        </p:txBody>
      </p:sp>
      <p:pic>
        <p:nvPicPr>
          <p:cNvPr id="6" name="Content Placeholder 4">
            <a:extLst>
              <a:ext uri="{FF2B5EF4-FFF2-40B4-BE49-F238E27FC236}">
                <a16:creationId xmlns:a16="http://schemas.microsoft.com/office/drawing/2014/main" id="{AE9C1E10-2337-428C-9680-1D087B8BC89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76338" y="1847089"/>
            <a:ext cx="8724120" cy="3997960"/>
          </a:xfrm>
          <a:prstGeom prst="rect">
            <a:avLst/>
          </a:prstGeom>
        </p:spPr>
      </p:pic>
    </p:spTree>
    <p:extLst>
      <p:ext uri="{BB962C8B-B14F-4D97-AF65-F5344CB8AC3E}">
        <p14:creationId xmlns:p14="http://schemas.microsoft.com/office/powerpoint/2010/main" val="333886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AE2D5-632F-3486-8F17-48D62DC9930D}"/>
              </a:ext>
            </a:extLst>
          </p:cNvPr>
          <p:cNvSpPr>
            <a:spLocks noGrp="1"/>
          </p:cNvSpPr>
          <p:nvPr>
            <p:ph type="title"/>
          </p:nvPr>
        </p:nvSpPr>
        <p:spPr>
          <a:xfrm>
            <a:off x="1097280" y="286603"/>
            <a:ext cx="10058400" cy="1070249"/>
          </a:xfrm>
        </p:spPr>
        <p:txBody>
          <a:bodyPr>
            <a:normAutofit/>
          </a:bodyPr>
          <a:lstStyle/>
          <a:p>
            <a:r>
              <a:rPr lang="en-US" sz="6600" dirty="0">
                <a:solidFill>
                  <a:schemeClr val="accent1">
                    <a:lumMod val="50000"/>
                  </a:schemeClr>
                </a:solidFill>
              </a:rPr>
              <a:t>Acronyms</a:t>
            </a:r>
            <a:endParaRPr lang="en-NA" sz="6600" dirty="0">
              <a:solidFill>
                <a:schemeClr val="accent1">
                  <a:lumMod val="50000"/>
                </a:schemeClr>
              </a:solidFill>
            </a:endParaRPr>
          </a:p>
        </p:txBody>
      </p:sp>
      <p:sp>
        <p:nvSpPr>
          <p:cNvPr id="3" name="Content Placeholder 2">
            <a:extLst>
              <a:ext uri="{FF2B5EF4-FFF2-40B4-BE49-F238E27FC236}">
                <a16:creationId xmlns:a16="http://schemas.microsoft.com/office/drawing/2014/main" id="{DF913406-6CCB-20A6-3DCB-0CC12FA1D5E4}"/>
              </a:ext>
            </a:extLst>
          </p:cNvPr>
          <p:cNvSpPr>
            <a:spLocks noGrp="1"/>
          </p:cNvSpPr>
          <p:nvPr>
            <p:ph idx="1"/>
          </p:nvPr>
        </p:nvSpPr>
        <p:spPr/>
        <p:txBody>
          <a:bodyPr>
            <a:normAutofit fontScale="92500" lnSpcReduction="20000"/>
          </a:bodyPr>
          <a:lstStyle/>
          <a:p>
            <a:pPr marL="63500">
              <a:spcBef>
                <a:spcPts val="80"/>
              </a:spcBef>
              <a:spcAft>
                <a:spcPts val="0"/>
              </a:spcAft>
            </a:pPr>
            <a:endParaRPr lang="en-NA" sz="1800" b="1" kern="0" dirty="0">
              <a:effectLst/>
              <a:latin typeface="Century Gothic" panose="020B0502020202020204" pitchFamily="34" charset="0"/>
              <a:ea typeface="Century Gothic" panose="020B0502020202020204" pitchFamily="34" charset="0"/>
            </a:endParaRPr>
          </a:p>
          <a:p>
            <a:pPr marL="314960" marR="1004570" indent="-342900">
              <a:lnSpc>
                <a:spcPct val="167000"/>
              </a:lnSpc>
              <a:spcBef>
                <a:spcPts val="905"/>
              </a:spcBef>
              <a:spcAft>
                <a:spcPts val="0"/>
              </a:spcAft>
              <a:buFont typeface="Wingdings" panose="05000000000000000000" pitchFamily="2" charset="2"/>
              <a:buChar char="v"/>
            </a:pPr>
            <a:r>
              <a:rPr lang="en-US" sz="3600" spc="-5" dirty="0">
                <a:solidFill>
                  <a:schemeClr val="tx1"/>
                </a:solidFill>
                <a:ea typeface="Century Gothic" panose="020B0502020202020204" pitchFamily="34" charset="0"/>
                <a:cs typeface="Calibri" panose="020F0502020204030204" pitchFamily="34" charset="0"/>
              </a:rPr>
              <a:t>PMU</a:t>
            </a:r>
            <a:r>
              <a:rPr lang="en-US" sz="3600" spc="-5" dirty="0">
                <a:solidFill>
                  <a:schemeClr val="tx1"/>
                </a:solidFill>
                <a:effectLst/>
                <a:ea typeface="Century Gothic" panose="020B0502020202020204" pitchFamily="34" charset="0"/>
                <a:cs typeface="Calibri" panose="020F0502020204030204" pitchFamily="34" charset="0"/>
              </a:rPr>
              <a:t> </a:t>
            </a:r>
            <a:r>
              <a:rPr lang="en-US" sz="3600" dirty="0">
                <a:solidFill>
                  <a:schemeClr val="tx1"/>
                </a:solidFill>
                <a:effectLst/>
                <a:ea typeface="Century Gothic" panose="020B0502020202020204" pitchFamily="34" charset="0"/>
                <a:cs typeface="Calibri" panose="020F0502020204030204" pitchFamily="34" charset="0"/>
              </a:rPr>
              <a:t>–</a:t>
            </a:r>
            <a:r>
              <a:rPr lang="en-US" sz="3600" spc="-5" dirty="0">
                <a:solidFill>
                  <a:schemeClr val="tx1"/>
                </a:solidFill>
                <a:effectLst/>
                <a:ea typeface="Century Gothic" panose="020B0502020202020204" pitchFamily="34" charset="0"/>
                <a:cs typeface="Calibri" panose="020F0502020204030204" pitchFamily="34" charset="0"/>
              </a:rPr>
              <a:t> </a:t>
            </a:r>
            <a:r>
              <a:rPr lang="en-US" sz="3600" spc="-5" dirty="0">
                <a:solidFill>
                  <a:schemeClr val="tx1"/>
                </a:solidFill>
                <a:ea typeface="Century Gothic" panose="020B0502020202020204" pitchFamily="34" charset="0"/>
                <a:cs typeface="Calibri" panose="020F0502020204030204" pitchFamily="34" charset="0"/>
              </a:rPr>
              <a:t>Procurement Management Unit</a:t>
            </a:r>
            <a:endParaRPr lang="en-US" sz="3600" spc="-5" dirty="0">
              <a:solidFill>
                <a:schemeClr val="tx1"/>
              </a:solidFill>
              <a:effectLst/>
              <a:ea typeface="Century Gothic" panose="020B0502020202020204" pitchFamily="34" charset="0"/>
              <a:cs typeface="Calibri" panose="020F0502020204030204" pitchFamily="34" charset="0"/>
            </a:endParaRPr>
          </a:p>
          <a:p>
            <a:pPr marL="314960" marR="1004570" indent="-342900">
              <a:lnSpc>
                <a:spcPct val="167000"/>
              </a:lnSpc>
              <a:spcBef>
                <a:spcPts val="905"/>
              </a:spcBef>
              <a:spcAft>
                <a:spcPts val="0"/>
              </a:spcAft>
              <a:buFont typeface="Wingdings" panose="05000000000000000000" pitchFamily="2" charset="2"/>
              <a:buChar char="v"/>
            </a:pPr>
            <a:r>
              <a:rPr lang="en-US" sz="3600" spc="-10" dirty="0">
                <a:ea typeface="Calibri" panose="020F0502020204030204" pitchFamily="34" charset="0"/>
                <a:cs typeface="Times New Roman" panose="02020603050405020304" pitchFamily="18" charset="0"/>
              </a:rPr>
              <a:t>BEC</a:t>
            </a:r>
            <a:r>
              <a:rPr lang="en-US" sz="3600" spc="-10" dirty="0">
                <a:effectLst/>
                <a:ea typeface="Calibri" panose="020F0502020204030204" pitchFamily="34" charset="0"/>
                <a:cs typeface="Times New Roman" panose="02020603050405020304" pitchFamily="18" charset="0"/>
              </a:rPr>
              <a:t> </a:t>
            </a:r>
            <a:r>
              <a:rPr lang="en-US" sz="3600" dirty="0">
                <a:effectLst/>
                <a:ea typeface="Calibri" panose="020F0502020204030204" pitchFamily="34" charset="0"/>
                <a:cs typeface="Century Gothic" panose="020B0502020202020204" pitchFamily="34" charset="0"/>
              </a:rPr>
              <a:t>–</a:t>
            </a:r>
            <a:r>
              <a:rPr lang="en-US" sz="3600" spc="-5" dirty="0">
                <a:effectLst/>
                <a:ea typeface="Calibri" panose="020F0502020204030204" pitchFamily="34" charset="0"/>
                <a:cs typeface="Century Gothic" panose="020B0502020202020204" pitchFamily="34" charset="0"/>
              </a:rPr>
              <a:t> </a:t>
            </a:r>
            <a:r>
              <a:rPr lang="en-US" sz="3600" spc="-5" dirty="0">
                <a:ea typeface="Calibri" panose="020F0502020204030204" pitchFamily="34" charset="0"/>
                <a:cs typeface="Times New Roman" panose="02020603050405020304" pitchFamily="18" charset="0"/>
              </a:rPr>
              <a:t>Bid Evaluation Committee</a:t>
            </a:r>
            <a:endParaRPr lang="en-US" sz="3600" dirty="0">
              <a:effectLst/>
              <a:ea typeface="Calibri" panose="020F0502020204030204" pitchFamily="34" charset="0"/>
              <a:cs typeface="Times New Roman" panose="02020603050405020304" pitchFamily="18" charset="0"/>
            </a:endParaRPr>
          </a:p>
          <a:p>
            <a:pPr marL="314960" marR="1004570" indent="-342900">
              <a:lnSpc>
                <a:spcPct val="167000"/>
              </a:lnSpc>
              <a:spcBef>
                <a:spcPts val="905"/>
              </a:spcBef>
              <a:spcAft>
                <a:spcPts val="0"/>
              </a:spcAft>
              <a:buFont typeface="Wingdings" panose="05000000000000000000" pitchFamily="2" charset="2"/>
              <a:buChar char="v"/>
            </a:pPr>
            <a:r>
              <a:rPr lang="en-US" sz="3600" spc="105" dirty="0">
                <a:solidFill>
                  <a:schemeClr val="tx1"/>
                </a:solidFill>
                <a:effectLst/>
                <a:ea typeface="Century Gothic" panose="020B0502020202020204" pitchFamily="34" charset="0"/>
                <a:cs typeface="Calibri" panose="020F0502020204030204" pitchFamily="34" charset="0"/>
              </a:rPr>
              <a:t> </a:t>
            </a:r>
            <a:r>
              <a:rPr lang="en-US" sz="3600" spc="-5" dirty="0">
                <a:solidFill>
                  <a:schemeClr val="tx1"/>
                </a:solidFill>
                <a:ea typeface="Century Gothic" panose="020B0502020202020204" pitchFamily="34" charset="0"/>
                <a:cs typeface="Times New Roman" panose="02020603050405020304" pitchFamily="18" charset="0"/>
              </a:rPr>
              <a:t>PC</a:t>
            </a:r>
            <a:r>
              <a:rPr lang="en-US" sz="3600" dirty="0">
                <a:effectLst/>
                <a:ea typeface="Century Gothic" panose="020B0502020202020204" pitchFamily="34" charset="0"/>
                <a:cs typeface="Century Gothic" panose="020B0502020202020204" pitchFamily="34" charset="0"/>
              </a:rPr>
              <a:t>–</a:t>
            </a:r>
            <a:r>
              <a:rPr lang="en-US" sz="3600" spc="-5" dirty="0">
                <a:effectLst/>
                <a:ea typeface="Century Gothic" panose="020B0502020202020204" pitchFamily="34" charset="0"/>
                <a:cs typeface="Century Gothic" panose="020B0502020202020204" pitchFamily="34" charset="0"/>
              </a:rPr>
              <a:t> </a:t>
            </a:r>
            <a:r>
              <a:rPr lang="en-US" sz="3600" spc="-5" dirty="0">
                <a:ea typeface="Century Gothic" panose="020B0502020202020204" pitchFamily="34" charset="0"/>
                <a:cs typeface="Times New Roman" panose="02020603050405020304" pitchFamily="18" charset="0"/>
              </a:rPr>
              <a:t>Procurement </a:t>
            </a:r>
            <a:r>
              <a:rPr lang="en-US" sz="3600" spc="-5" dirty="0" err="1">
                <a:ea typeface="Century Gothic" panose="020B0502020202020204" pitchFamily="34" charset="0"/>
                <a:cs typeface="Times New Roman" panose="02020603050405020304" pitchFamily="18" charset="0"/>
              </a:rPr>
              <a:t>Commitee</a:t>
            </a:r>
            <a:endParaRPr lang="en-US" sz="3600" spc="-5" dirty="0">
              <a:solidFill>
                <a:schemeClr val="tx1"/>
              </a:solidFill>
              <a:effectLst/>
              <a:ea typeface="Century Gothic" panose="020B0502020202020204" pitchFamily="34" charset="0"/>
              <a:cs typeface="Calibri" panose="020F0502020204030204" pitchFamily="34" charset="0"/>
            </a:endParaRPr>
          </a:p>
          <a:p>
            <a:pPr marL="63500" marR="2172335">
              <a:lnSpc>
                <a:spcPct val="167000"/>
              </a:lnSpc>
              <a:spcBef>
                <a:spcPts val="25"/>
              </a:spcBef>
              <a:spcAft>
                <a:spcPts val="0"/>
              </a:spcAft>
            </a:pPr>
            <a:r>
              <a:rPr lang="en-US" sz="3600" dirty="0">
                <a:solidFill>
                  <a:schemeClr val="tx1"/>
                </a:solidFill>
                <a:effectLst/>
                <a:ea typeface="Century Gothic" panose="020B0502020202020204" pitchFamily="34" charset="0"/>
                <a:cs typeface="Calibri" panose="020F0502020204030204" pitchFamily="34" charset="0"/>
              </a:rPr>
              <a:t> </a:t>
            </a:r>
            <a:endParaRPr lang="en-NA" sz="3600" dirty="0">
              <a:effectLst/>
              <a:ea typeface="Century Gothic" panose="020B0502020202020204" pitchFamily="34" charset="0"/>
              <a:cs typeface="Times New Roman" panose="02020603050405020304" pitchFamily="18" charset="0"/>
            </a:endParaRPr>
          </a:p>
          <a:p>
            <a:r>
              <a:rPr lang="en-US" sz="1800" dirty="0">
                <a:effectLst/>
                <a:latin typeface="Century Gothic" panose="020B0502020202020204" pitchFamily="34" charset="0"/>
                <a:ea typeface="Century Gothic" panose="020B0502020202020204" pitchFamily="34" charset="0"/>
                <a:cs typeface="Century Gothic" panose="020B0502020202020204" pitchFamily="34" charset="0"/>
              </a:rPr>
              <a:t> </a:t>
            </a:r>
            <a:endParaRPr lang="en-NA"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1004570" indent="0">
              <a:lnSpc>
                <a:spcPct val="167000"/>
              </a:lnSpc>
              <a:spcBef>
                <a:spcPts val="905"/>
              </a:spcBef>
              <a:spcAft>
                <a:spcPts val="0"/>
              </a:spcAft>
              <a:buNone/>
            </a:pPr>
            <a:endParaRPr lang="en-US" sz="2400" spc="105" dirty="0">
              <a:solidFill>
                <a:schemeClr val="tx1"/>
              </a:solidFill>
              <a:effectLst/>
              <a:latin typeface="Calibri" panose="020F0502020204030204" pitchFamily="34" charset="0"/>
              <a:ea typeface="Century Gothic" panose="020B0502020202020204" pitchFamily="34" charset="0"/>
              <a:cs typeface="Calibri" panose="020F0502020204030204" pitchFamily="34" charset="0"/>
            </a:endParaRPr>
          </a:p>
          <a:p>
            <a:endParaRPr lang="en-NA" dirty="0"/>
          </a:p>
        </p:txBody>
      </p:sp>
      <p:sp>
        <p:nvSpPr>
          <p:cNvPr id="4" name="Date Placeholder 3">
            <a:extLst>
              <a:ext uri="{FF2B5EF4-FFF2-40B4-BE49-F238E27FC236}">
                <a16:creationId xmlns:a16="http://schemas.microsoft.com/office/drawing/2014/main" id="{550D2556-25D5-573A-01CB-B85B43695FBA}"/>
              </a:ext>
            </a:extLst>
          </p:cNvPr>
          <p:cNvSpPr>
            <a:spLocks noGrp="1"/>
          </p:cNvSpPr>
          <p:nvPr>
            <p:ph type="dt" sz="half" idx="10"/>
          </p:nvPr>
        </p:nvSpPr>
        <p:spPr/>
        <p:txBody>
          <a:bodyPr/>
          <a:lstStyle/>
          <a:p>
            <a:fld id="{01A6ACF5-53E8-4714-AF4A-B9B4E62B5398}" type="datetime3">
              <a:rPr lang="en-US" smtClean="0"/>
              <a:t>18 September 2024</a:t>
            </a:fld>
            <a:endParaRPr lang="en-US"/>
          </a:p>
        </p:txBody>
      </p:sp>
      <p:sp>
        <p:nvSpPr>
          <p:cNvPr id="5" name="Slide Number Placeholder 4">
            <a:extLst>
              <a:ext uri="{FF2B5EF4-FFF2-40B4-BE49-F238E27FC236}">
                <a16:creationId xmlns:a16="http://schemas.microsoft.com/office/drawing/2014/main" id="{62D36712-E358-F972-7027-6362F9E8816A}"/>
              </a:ext>
            </a:extLst>
          </p:cNvPr>
          <p:cNvSpPr>
            <a:spLocks noGrp="1"/>
          </p:cNvSpPr>
          <p:nvPr>
            <p:ph type="sldNum" sz="quarter" idx="12"/>
          </p:nvPr>
        </p:nvSpPr>
        <p:spPr/>
        <p:txBody>
          <a:bodyPr/>
          <a:lstStyle/>
          <a:p>
            <a:fld id="{CC5689FF-E949-42AF-BB52-0895AA75D6A8}" type="slidenum">
              <a:rPr lang="en-US" smtClean="0"/>
              <a:t>3</a:t>
            </a:fld>
            <a:endParaRPr lang="en-US"/>
          </a:p>
        </p:txBody>
      </p:sp>
    </p:spTree>
    <p:extLst>
      <p:ext uri="{BB962C8B-B14F-4D97-AF65-F5344CB8AC3E}">
        <p14:creationId xmlns:p14="http://schemas.microsoft.com/office/powerpoint/2010/main" val="553912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C5E8C-9F26-3CA0-FB43-37DDDCBD63CB}"/>
              </a:ext>
            </a:extLst>
          </p:cNvPr>
          <p:cNvSpPr>
            <a:spLocks noGrp="1"/>
          </p:cNvSpPr>
          <p:nvPr>
            <p:ph type="title"/>
          </p:nvPr>
        </p:nvSpPr>
        <p:spPr/>
        <p:txBody>
          <a:bodyPr/>
          <a:lstStyle/>
          <a:p>
            <a:r>
              <a:rPr lang="en-US" dirty="0"/>
              <a:t>Within Each Public Entity</a:t>
            </a:r>
            <a:endParaRPr lang="en-NA" dirty="0"/>
          </a:p>
        </p:txBody>
      </p:sp>
      <p:sp>
        <p:nvSpPr>
          <p:cNvPr id="4" name="Date Placeholder 3">
            <a:extLst>
              <a:ext uri="{FF2B5EF4-FFF2-40B4-BE49-F238E27FC236}">
                <a16:creationId xmlns:a16="http://schemas.microsoft.com/office/drawing/2014/main" id="{EB42FB54-AFF2-6F3D-BE40-41927941E0FF}"/>
              </a:ext>
            </a:extLst>
          </p:cNvPr>
          <p:cNvSpPr>
            <a:spLocks noGrp="1"/>
          </p:cNvSpPr>
          <p:nvPr>
            <p:ph type="dt" sz="half" idx="10"/>
          </p:nvPr>
        </p:nvSpPr>
        <p:spPr/>
        <p:txBody>
          <a:bodyPr/>
          <a:lstStyle/>
          <a:p>
            <a:fld id="{01A6ACF5-53E8-4714-AF4A-B9B4E62B5398}" type="datetime3">
              <a:rPr lang="en-US" smtClean="0"/>
              <a:t>18 September 2024</a:t>
            </a:fld>
            <a:endParaRPr lang="en-US"/>
          </a:p>
        </p:txBody>
      </p:sp>
      <p:sp>
        <p:nvSpPr>
          <p:cNvPr id="5" name="Slide Number Placeholder 4">
            <a:extLst>
              <a:ext uri="{FF2B5EF4-FFF2-40B4-BE49-F238E27FC236}">
                <a16:creationId xmlns:a16="http://schemas.microsoft.com/office/drawing/2014/main" id="{A9360C1C-23DE-6795-1020-A07EB8CC3F87}"/>
              </a:ext>
            </a:extLst>
          </p:cNvPr>
          <p:cNvSpPr>
            <a:spLocks noGrp="1"/>
          </p:cNvSpPr>
          <p:nvPr>
            <p:ph type="sldNum" sz="quarter" idx="12"/>
          </p:nvPr>
        </p:nvSpPr>
        <p:spPr/>
        <p:txBody>
          <a:bodyPr/>
          <a:lstStyle/>
          <a:p>
            <a:fld id="{CC5689FF-E949-42AF-BB52-0895AA75D6A8}" type="slidenum">
              <a:rPr lang="en-US" smtClean="0"/>
              <a:t>4</a:t>
            </a:fld>
            <a:endParaRPr lang="en-US"/>
          </a:p>
        </p:txBody>
      </p:sp>
      <p:sp>
        <p:nvSpPr>
          <p:cNvPr id="6" name="Rectangle 5">
            <a:extLst>
              <a:ext uri="{FF2B5EF4-FFF2-40B4-BE49-F238E27FC236}">
                <a16:creationId xmlns:a16="http://schemas.microsoft.com/office/drawing/2014/main" id="{0367190E-5AC7-EFF7-60EF-CE1A4F9A442D}"/>
              </a:ext>
            </a:extLst>
          </p:cNvPr>
          <p:cNvSpPr/>
          <p:nvPr/>
        </p:nvSpPr>
        <p:spPr>
          <a:xfrm>
            <a:off x="3867150" y="2028825"/>
            <a:ext cx="4095750" cy="126682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The Accounting Officer</a:t>
            </a:r>
            <a:endParaRPr lang="en-NA" dirty="0">
              <a:solidFill>
                <a:schemeClr val="tx1"/>
              </a:solidFill>
            </a:endParaRPr>
          </a:p>
        </p:txBody>
      </p:sp>
      <p:sp>
        <p:nvSpPr>
          <p:cNvPr id="9" name="Arrow: Down 8">
            <a:extLst>
              <a:ext uri="{FF2B5EF4-FFF2-40B4-BE49-F238E27FC236}">
                <a16:creationId xmlns:a16="http://schemas.microsoft.com/office/drawing/2014/main" id="{3A2C198A-85D3-5AF9-7AF2-55E8B4B9EB84}"/>
              </a:ext>
            </a:extLst>
          </p:cNvPr>
          <p:cNvSpPr/>
          <p:nvPr/>
        </p:nvSpPr>
        <p:spPr>
          <a:xfrm>
            <a:off x="3792094" y="3503365"/>
            <a:ext cx="484632" cy="79241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A"/>
          </a:p>
        </p:txBody>
      </p:sp>
      <p:sp>
        <p:nvSpPr>
          <p:cNvPr id="10" name="Arrow: Down 9">
            <a:extLst>
              <a:ext uri="{FF2B5EF4-FFF2-40B4-BE49-F238E27FC236}">
                <a16:creationId xmlns:a16="http://schemas.microsoft.com/office/drawing/2014/main" id="{98D51E4A-D18C-5CF1-1515-E70E9C1D75BB}"/>
              </a:ext>
            </a:extLst>
          </p:cNvPr>
          <p:cNvSpPr/>
          <p:nvPr/>
        </p:nvSpPr>
        <p:spPr>
          <a:xfrm>
            <a:off x="7697343" y="3457575"/>
            <a:ext cx="484632" cy="9144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A" dirty="0"/>
          </a:p>
        </p:txBody>
      </p:sp>
      <p:sp>
        <p:nvSpPr>
          <p:cNvPr id="11" name="Arrow: Down 10">
            <a:extLst>
              <a:ext uri="{FF2B5EF4-FFF2-40B4-BE49-F238E27FC236}">
                <a16:creationId xmlns:a16="http://schemas.microsoft.com/office/drawing/2014/main" id="{637982CC-1180-0367-6901-E2B78DC87D51}"/>
              </a:ext>
            </a:extLst>
          </p:cNvPr>
          <p:cNvSpPr/>
          <p:nvPr/>
        </p:nvSpPr>
        <p:spPr>
          <a:xfrm>
            <a:off x="5838825" y="3457575"/>
            <a:ext cx="484632" cy="9144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A"/>
          </a:p>
        </p:txBody>
      </p:sp>
      <p:sp>
        <p:nvSpPr>
          <p:cNvPr id="12" name="Rectangle 11">
            <a:extLst>
              <a:ext uri="{FF2B5EF4-FFF2-40B4-BE49-F238E27FC236}">
                <a16:creationId xmlns:a16="http://schemas.microsoft.com/office/drawing/2014/main" id="{9AE34F9F-C1D8-8B8B-97FF-B8F7853A6135}"/>
              </a:ext>
            </a:extLst>
          </p:cNvPr>
          <p:cNvSpPr/>
          <p:nvPr/>
        </p:nvSpPr>
        <p:spPr>
          <a:xfrm>
            <a:off x="2085974" y="4524375"/>
            <a:ext cx="2382393"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PMU</a:t>
            </a:r>
            <a:endParaRPr lang="en-NA" dirty="0">
              <a:solidFill>
                <a:schemeClr val="tx1"/>
              </a:solidFill>
            </a:endParaRPr>
          </a:p>
        </p:txBody>
      </p:sp>
      <p:sp>
        <p:nvSpPr>
          <p:cNvPr id="13" name="Rectangle 12">
            <a:extLst>
              <a:ext uri="{FF2B5EF4-FFF2-40B4-BE49-F238E27FC236}">
                <a16:creationId xmlns:a16="http://schemas.microsoft.com/office/drawing/2014/main" id="{17B74C4A-9BDE-C030-B9AD-2D3C04854889}"/>
              </a:ext>
            </a:extLst>
          </p:cNvPr>
          <p:cNvSpPr/>
          <p:nvPr/>
        </p:nvSpPr>
        <p:spPr>
          <a:xfrm>
            <a:off x="5444013" y="4524376"/>
            <a:ext cx="2189798"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BEC</a:t>
            </a:r>
            <a:endParaRPr lang="en-NA" dirty="0">
              <a:solidFill>
                <a:schemeClr val="tx1"/>
              </a:solidFill>
            </a:endParaRPr>
          </a:p>
        </p:txBody>
      </p:sp>
      <p:sp>
        <p:nvSpPr>
          <p:cNvPr id="14" name="Rectangle 13">
            <a:extLst>
              <a:ext uri="{FF2B5EF4-FFF2-40B4-BE49-F238E27FC236}">
                <a16:creationId xmlns:a16="http://schemas.microsoft.com/office/drawing/2014/main" id="{CC603302-AFA3-D145-6638-6979B31D8E80}"/>
              </a:ext>
            </a:extLst>
          </p:cNvPr>
          <p:cNvSpPr/>
          <p:nvPr/>
        </p:nvSpPr>
        <p:spPr>
          <a:xfrm>
            <a:off x="8067675" y="4524376"/>
            <a:ext cx="2305050"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PC</a:t>
            </a:r>
            <a:endParaRPr lang="en-NA" dirty="0">
              <a:solidFill>
                <a:schemeClr val="tx1"/>
              </a:solidFill>
            </a:endParaRPr>
          </a:p>
        </p:txBody>
      </p:sp>
    </p:spTree>
    <p:extLst>
      <p:ext uri="{BB962C8B-B14F-4D97-AF65-F5344CB8AC3E}">
        <p14:creationId xmlns:p14="http://schemas.microsoft.com/office/powerpoint/2010/main" val="3555606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73EB2-84B0-EE53-FAFE-E2A181F2C0DB}"/>
              </a:ext>
            </a:extLst>
          </p:cNvPr>
          <p:cNvSpPr>
            <a:spLocks noGrp="1"/>
          </p:cNvSpPr>
          <p:nvPr>
            <p:ph type="title"/>
          </p:nvPr>
        </p:nvSpPr>
        <p:spPr>
          <a:xfrm>
            <a:off x="1097280" y="286604"/>
            <a:ext cx="10058400" cy="968440"/>
          </a:xfrm>
        </p:spPr>
        <p:txBody>
          <a:bodyPr>
            <a:normAutofit fontScale="90000"/>
          </a:bodyPr>
          <a:lstStyle/>
          <a:p>
            <a:r>
              <a:rPr lang="en-US" b="1" dirty="0"/>
              <a:t>PROCUREMENT MANAGEMENT UNIT (PMU)</a:t>
            </a:r>
            <a:endParaRPr lang="en-NA" b="1" dirty="0"/>
          </a:p>
        </p:txBody>
      </p:sp>
      <p:sp>
        <p:nvSpPr>
          <p:cNvPr id="3" name="Content Placeholder 2">
            <a:extLst>
              <a:ext uri="{FF2B5EF4-FFF2-40B4-BE49-F238E27FC236}">
                <a16:creationId xmlns:a16="http://schemas.microsoft.com/office/drawing/2014/main" id="{54E37C29-6AC6-5583-C6E1-B8E9C947AE65}"/>
              </a:ext>
            </a:extLst>
          </p:cNvPr>
          <p:cNvSpPr>
            <a:spLocks noGrp="1"/>
          </p:cNvSpPr>
          <p:nvPr>
            <p:ph idx="1"/>
          </p:nvPr>
        </p:nvSpPr>
        <p:spPr>
          <a:xfrm>
            <a:off x="1097280" y="1845734"/>
            <a:ext cx="10058400" cy="4387918"/>
          </a:xfrm>
        </p:spPr>
        <p:txBody>
          <a:bodyPr>
            <a:normAutofit/>
          </a:bodyPr>
          <a:lstStyle/>
          <a:p>
            <a:pPr marL="0" marR="0" lvl="0" indent="0" algn="just" defTabSz="914400" rtl="0" eaLnBrk="1" fontAlgn="auto" latinLnBrk="0" hangingPunct="1">
              <a:lnSpc>
                <a:spcPct val="90000"/>
              </a:lnSpc>
              <a:spcBef>
                <a:spcPts val="1200"/>
              </a:spcBef>
              <a:spcAft>
                <a:spcPts val="200"/>
              </a:spcAft>
              <a:buClr>
                <a:srgbClr val="E48312"/>
              </a:buClr>
              <a:buSzPct val="100000"/>
              <a:buFont typeface="Calibri" panose="020F0502020204030204" pitchFamily="34" charset="0"/>
              <a:buNone/>
              <a:tabLst/>
              <a:defRPr/>
            </a:pPr>
            <a:endParaRPr kumimoji="0" lang="en-US" sz="1500" b="0" i="0" u="none" strike="noStrike" kern="1200" cap="none" spc="0" normalizeH="0" baseline="0" noProof="0" dirty="0">
              <a:ln>
                <a:noFill/>
              </a:ln>
              <a:solidFill>
                <a:srgbClr val="000000"/>
              </a:solidFill>
              <a:effectLst/>
              <a:uLnTx/>
              <a:uFillTx/>
              <a:latin typeface="Calibri" panose="020F0502020204030204"/>
              <a:ea typeface="+mn-ea"/>
              <a:cs typeface="+mn-cs"/>
            </a:endParaRPr>
          </a:p>
          <a:p>
            <a:endParaRPr lang="en-NA" sz="1800" b="0" i="0" u="none" strike="noStrike" baseline="0" dirty="0">
              <a:latin typeface="Times New Roman" panose="02020603050405020304" pitchFamily="18" charset="0"/>
            </a:endParaRPr>
          </a:p>
          <a:p>
            <a:endParaRPr lang="en-NA" dirty="0"/>
          </a:p>
        </p:txBody>
      </p:sp>
      <p:sp>
        <p:nvSpPr>
          <p:cNvPr id="4" name="Date Placeholder 3">
            <a:extLst>
              <a:ext uri="{FF2B5EF4-FFF2-40B4-BE49-F238E27FC236}">
                <a16:creationId xmlns:a16="http://schemas.microsoft.com/office/drawing/2014/main" id="{84AC49F3-229B-FB24-0FBC-8668761F34B7}"/>
              </a:ext>
            </a:extLst>
          </p:cNvPr>
          <p:cNvSpPr>
            <a:spLocks noGrp="1"/>
          </p:cNvSpPr>
          <p:nvPr>
            <p:ph type="dt" sz="half" idx="10"/>
          </p:nvPr>
        </p:nvSpPr>
        <p:spPr/>
        <p:txBody>
          <a:bodyPr/>
          <a:lstStyle/>
          <a:p>
            <a:fld id="{01A6ACF5-53E8-4714-AF4A-B9B4E62B5398}" type="datetime3">
              <a:rPr lang="en-US" smtClean="0"/>
              <a:t>18 September 2024</a:t>
            </a:fld>
            <a:endParaRPr lang="en-US"/>
          </a:p>
        </p:txBody>
      </p:sp>
      <p:sp>
        <p:nvSpPr>
          <p:cNvPr id="5" name="Slide Number Placeholder 4">
            <a:extLst>
              <a:ext uri="{FF2B5EF4-FFF2-40B4-BE49-F238E27FC236}">
                <a16:creationId xmlns:a16="http://schemas.microsoft.com/office/drawing/2014/main" id="{76359693-B2B9-77FC-1800-F1D01BBDC169}"/>
              </a:ext>
            </a:extLst>
          </p:cNvPr>
          <p:cNvSpPr>
            <a:spLocks noGrp="1"/>
          </p:cNvSpPr>
          <p:nvPr>
            <p:ph type="sldNum" sz="quarter" idx="12"/>
          </p:nvPr>
        </p:nvSpPr>
        <p:spPr/>
        <p:txBody>
          <a:bodyPr/>
          <a:lstStyle/>
          <a:p>
            <a:fld id="{CC5689FF-E949-42AF-BB52-0895AA75D6A8}" type="slidenum">
              <a:rPr lang="en-US" smtClean="0"/>
              <a:t>5</a:t>
            </a:fld>
            <a:endParaRPr lang="en-US"/>
          </a:p>
        </p:txBody>
      </p:sp>
      <p:sp>
        <p:nvSpPr>
          <p:cNvPr id="7" name="TextBox 6">
            <a:extLst>
              <a:ext uri="{FF2B5EF4-FFF2-40B4-BE49-F238E27FC236}">
                <a16:creationId xmlns:a16="http://schemas.microsoft.com/office/drawing/2014/main" id="{98B7A21A-252A-E018-0216-3DB2946B460E}"/>
              </a:ext>
            </a:extLst>
          </p:cNvPr>
          <p:cNvSpPr txBox="1"/>
          <p:nvPr/>
        </p:nvSpPr>
        <p:spPr>
          <a:xfrm>
            <a:off x="1097281" y="2190749"/>
            <a:ext cx="9361170" cy="2891946"/>
          </a:xfrm>
          <a:prstGeom prst="rect">
            <a:avLst/>
          </a:prstGeom>
          <a:noFill/>
        </p:spPr>
        <p:txBody>
          <a:bodyPr wrap="square">
            <a:spAutoFit/>
          </a:bodyPr>
          <a:lstStyle/>
          <a:p>
            <a:pPr marL="285750" indent="-285750" algn="just">
              <a:buFont typeface="Arial" panose="020B0604020202020204" pitchFamily="34" charset="0"/>
              <a:buChar char="•"/>
            </a:pPr>
            <a:r>
              <a:rPr lang="en-NA"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The Accounting Officer must set up an internal organizational structure, which includes a </a:t>
            </a:r>
            <a:r>
              <a:rPr lang="en-US"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P</a:t>
            </a:r>
            <a:r>
              <a:rPr lang="en-NA" sz="1800" dirty="0" err="1">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rocurement</a:t>
            </a:r>
            <a:r>
              <a:rPr lang="en-NA"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 </a:t>
            </a:r>
            <a:r>
              <a:rPr lang="en-US" dirty="0">
                <a:solidFill>
                  <a:srgbClr val="000000"/>
                </a:solidFill>
                <a:latin typeface="Times New Roman" panose="02020603050405020304" pitchFamily="18" charset="0"/>
                <a:ea typeface="Calibri" panose="020F0502020204030204" pitchFamily="34" charset="0"/>
                <a:cs typeface="Century Gothic" panose="020B0502020202020204" pitchFamily="34" charset="0"/>
              </a:rPr>
              <a:t>C</a:t>
            </a:r>
            <a:r>
              <a:rPr lang="en-NA" sz="1800" dirty="0" err="1">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ommittee</a:t>
            </a:r>
            <a:r>
              <a:rPr lang="en-NA"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 </a:t>
            </a:r>
            <a:r>
              <a:rPr lang="en-US"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P</a:t>
            </a:r>
            <a:r>
              <a:rPr lang="en-NA" sz="1800" dirty="0" err="1">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rocurement</a:t>
            </a:r>
            <a:r>
              <a:rPr lang="en-NA"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 </a:t>
            </a:r>
            <a:r>
              <a:rPr lang="en-US" dirty="0">
                <a:solidFill>
                  <a:srgbClr val="000000"/>
                </a:solidFill>
                <a:latin typeface="Times New Roman" panose="02020603050405020304" pitchFamily="18" charset="0"/>
                <a:ea typeface="Calibri" panose="020F0502020204030204" pitchFamily="34" charset="0"/>
                <a:cs typeface="Century Gothic" panose="020B0502020202020204" pitchFamily="34" charset="0"/>
              </a:rPr>
              <a:t>M</a:t>
            </a:r>
            <a:r>
              <a:rPr lang="en-NA" sz="1800" dirty="0" err="1">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anagement</a:t>
            </a:r>
            <a:r>
              <a:rPr lang="en-NA"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 </a:t>
            </a:r>
            <a:r>
              <a:rPr lang="en-US" dirty="0">
                <a:solidFill>
                  <a:srgbClr val="000000"/>
                </a:solidFill>
                <a:latin typeface="Times New Roman" panose="02020603050405020304" pitchFamily="18" charset="0"/>
                <a:ea typeface="Calibri" panose="020F0502020204030204" pitchFamily="34" charset="0"/>
                <a:cs typeface="Century Gothic" panose="020B0502020202020204" pitchFamily="34" charset="0"/>
              </a:rPr>
              <a:t>U</a:t>
            </a:r>
            <a:r>
              <a:rPr lang="en-NA"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nit and </a:t>
            </a:r>
            <a:r>
              <a:rPr lang="en-US"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A</a:t>
            </a:r>
            <a:r>
              <a:rPr lang="en-NA"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d hoc </a:t>
            </a:r>
            <a:r>
              <a:rPr lang="en-US"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B</a:t>
            </a:r>
            <a:r>
              <a:rPr lang="en-NA"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id </a:t>
            </a:r>
            <a:r>
              <a:rPr lang="en-US" dirty="0">
                <a:solidFill>
                  <a:srgbClr val="000000"/>
                </a:solidFill>
                <a:latin typeface="Times New Roman" panose="02020603050405020304" pitchFamily="18" charset="0"/>
                <a:ea typeface="Calibri" panose="020F0502020204030204" pitchFamily="34" charset="0"/>
                <a:cs typeface="Century Gothic" panose="020B0502020202020204" pitchFamily="34" charset="0"/>
              </a:rPr>
              <a:t>E</a:t>
            </a:r>
            <a:r>
              <a:rPr lang="en-NA"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valuation </a:t>
            </a:r>
            <a:r>
              <a:rPr lang="en-US" dirty="0">
                <a:solidFill>
                  <a:srgbClr val="000000"/>
                </a:solidFill>
                <a:latin typeface="Times New Roman" panose="02020603050405020304" pitchFamily="18" charset="0"/>
                <a:ea typeface="Calibri" panose="020F0502020204030204" pitchFamily="34" charset="0"/>
                <a:cs typeface="Century Gothic" panose="020B0502020202020204" pitchFamily="34" charset="0"/>
              </a:rPr>
              <a:t>C</a:t>
            </a:r>
            <a:r>
              <a:rPr lang="en-NA" sz="1800" dirty="0" err="1">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ommittee</a:t>
            </a:r>
            <a:r>
              <a:rPr lang="en-NA"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 </a:t>
            </a:r>
            <a:r>
              <a:rPr lang="en-US" dirty="0">
                <a:solidFill>
                  <a:srgbClr val="000000"/>
                </a:solidFill>
                <a:latin typeface="Times New Roman" panose="02020603050405020304" pitchFamily="18" charset="0"/>
                <a:ea typeface="Calibri" panose="020F0502020204030204" pitchFamily="34" charset="0"/>
                <a:cs typeface="Century Gothic" panose="020B0502020202020204" pitchFamily="34" charset="0"/>
              </a:rPr>
              <a:t>to</a:t>
            </a:r>
            <a:r>
              <a:rPr lang="en-NA"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  conduct and manage procurement </a:t>
            </a:r>
            <a:r>
              <a:rPr lang="en-US"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of </a:t>
            </a:r>
            <a:r>
              <a:rPr lang="en-NA"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the </a:t>
            </a:r>
            <a:r>
              <a:rPr lang="en-US" dirty="0">
                <a:solidFill>
                  <a:srgbClr val="000000"/>
                </a:solidFill>
                <a:latin typeface="Times New Roman" panose="02020603050405020304" pitchFamily="18" charset="0"/>
                <a:ea typeface="Calibri" panose="020F0502020204030204" pitchFamily="34" charset="0"/>
                <a:cs typeface="Century Gothic" panose="020B0502020202020204" pitchFamily="34" charset="0"/>
              </a:rPr>
              <a:t>P</a:t>
            </a:r>
            <a:r>
              <a:rPr lang="en-NA" sz="1800" dirty="0" err="1">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ublic</a:t>
            </a:r>
            <a:r>
              <a:rPr lang="en-NA"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 </a:t>
            </a:r>
            <a:r>
              <a:rPr lang="en-US" dirty="0">
                <a:solidFill>
                  <a:srgbClr val="000000"/>
                </a:solidFill>
                <a:latin typeface="Times New Roman" panose="02020603050405020304" pitchFamily="18" charset="0"/>
                <a:ea typeface="Calibri" panose="020F0502020204030204" pitchFamily="34" charset="0"/>
                <a:cs typeface="Century Gothic" panose="020B0502020202020204" pitchFamily="34" charset="0"/>
              </a:rPr>
              <a:t>E</a:t>
            </a:r>
            <a:r>
              <a:rPr lang="en-NA" sz="1800" dirty="0" err="1">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ntity</a:t>
            </a:r>
            <a:r>
              <a:rPr lang="en-NA"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 </a:t>
            </a:r>
            <a:r>
              <a:rPr lang="en-NA" sz="1800" kern="100" dirty="0">
                <a:effectLst/>
                <a:latin typeface="Times New Roman" panose="02020603050405020304" pitchFamily="18" charset="0"/>
                <a:ea typeface="Calibri" panose="020F0502020204030204" pitchFamily="34" charset="0"/>
                <a:cs typeface="Times New Roman" panose="02020603050405020304" pitchFamily="18" charset="0"/>
              </a:rPr>
              <a:t>The accounting officer must constitute a procurement management unit after consultation with the PPU.</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endParaRPr lang="en-NA"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NA"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The PMU consists of a head of procurement and supporting staff or in small public entity, a person responsible for procurement. </a:t>
            </a:r>
            <a:endParaRPr lang="en-NA" sz="18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r>
              <a:rPr lang="en-NA"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 </a:t>
            </a:r>
            <a:endParaRPr lang="en-NA" sz="18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endParaRPr lang="en-US" kern="100" dirty="0">
              <a:latin typeface="Times New Roman" panose="02020603050405020304" pitchFamily="18" charset="0"/>
              <a:ea typeface="Calibri" panose="020F0502020204030204" pitchFamily="34" charset="0"/>
              <a:cs typeface="Times New Roman" panose="02020603050405020304" pitchFamily="18" charset="0"/>
            </a:endParaRPr>
          </a:p>
          <a:p>
            <a:pPr algn="just"/>
            <a:endParaRPr lang="en-NA" sz="1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94593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AAF35-FC74-20F2-EACB-D1AB16D099DD}"/>
              </a:ext>
            </a:extLst>
          </p:cNvPr>
          <p:cNvSpPr>
            <a:spLocks noGrp="1"/>
          </p:cNvSpPr>
          <p:nvPr>
            <p:ph type="title"/>
          </p:nvPr>
        </p:nvSpPr>
        <p:spPr>
          <a:xfrm>
            <a:off x="1097280" y="286604"/>
            <a:ext cx="10058400" cy="1129242"/>
          </a:xfrm>
        </p:spPr>
        <p:txBody>
          <a:bodyPr>
            <a:normAutofit fontScale="90000"/>
          </a:bodyPr>
          <a:lstStyle/>
          <a:p>
            <a:r>
              <a:rPr lang="en-NA" sz="6000" dirty="0">
                <a:effectLst/>
                <a:latin typeface="Times New Roman" panose="02020603050405020304" pitchFamily="18" charset="0"/>
                <a:ea typeface="Calibri" panose="020F0502020204030204" pitchFamily="34" charset="0"/>
              </a:rPr>
              <a:t>Roles</a:t>
            </a:r>
            <a:r>
              <a:rPr lang="en-US" sz="6000" dirty="0">
                <a:effectLst/>
                <a:latin typeface="Times New Roman" panose="02020603050405020304" pitchFamily="18" charset="0"/>
                <a:ea typeface="Calibri" panose="020F0502020204030204" pitchFamily="34" charset="0"/>
              </a:rPr>
              <a:t> &amp; Responsibilities of PMU</a:t>
            </a:r>
            <a:endParaRPr lang="en-NA" sz="6000" dirty="0"/>
          </a:p>
        </p:txBody>
      </p:sp>
      <p:sp>
        <p:nvSpPr>
          <p:cNvPr id="3" name="Content Placeholder 2">
            <a:extLst>
              <a:ext uri="{FF2B5EF4-FFF2-40B4-BE49-F238E27FC236}">
                <a16:creationId xmlns:a16="http://schemas.microsoft.com/office/drawing/2014/main" id="{44BD34C2-D6DC-915B-94D1-4E05E2258598}"/>
              </a:ext>
            </a:extLst>
          </p:cNvPr>
          <p:cNvSpPr>
            <a:spLocks noGrp="1"/>
          </p:cNvSpPr>
          <p:nvPr>
            <p:ph idx="1"/>
          </p:nvPr>
        </p:nvSpPr>
        <p:spPr/>
        <p:txBody>
          <a:bodyPr>
            <a:normAutofit lnSpcReduction="10000"/>
          </a:bodyPr>
          <a:lstStyle/>
          <a:p>
            <a:pPr marL="0" indent="0" algn="just">
              <a:buNone/>
            </a:pPr>
            <a:r>
              <a:rPr lang="en-NA" sz="1800" kern="100" dirty="0">
                <a:effectLst/>
                <a:latin typeface="Times New Roman" panose="02020603050405020304" pitchFamily="18" charset="0"/>
                <a:ea typeface="Calibri" panose="020F0502020204030204" pitchFamily="34" charset="0"/>
                <a:cs typeface="Times New Roman" panose="02020603050405020304" pitchFamily="18" charset="0"/>
              </a:rPr>
              <a:t>The PMU is responsible for conducting and managing the procurement activities of a public entity from the initiation of the procurement to the award of the procurement contract.</a:t>
            </a:r>
            <a:endParaRPr lang="en-NA"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255"/>
              </a:spcAft>
              <a:buFont typeface="Wingdings" panose="05000000000000000000" pitchFamily="2" charset="2"/>
              <a:buChar char=""/>
            </a:pPr>
            <a:r>
              <a:rPr lang="en-US" sz="1800" dirty="0">
                <a:solidFill>
                  <a:srgbClr val="000000"/>
                </a:solidFill>
                <a:latin typeface="Times New Roman" panose="02020603050405020304" pitchFamily="18" charset="0"/>
                <a:ea typeface="Calibri" panose="020F0502020204030204" pitchFamily="34" charset="0"/>
                <a:cs typeface="Century Gothic" panose="020B0502020202020204" pitchFamily="34" charset="0"/>
              </a:rPr>
              <a:t>P</a:t>
            </a:r>
            <a:r>
              <a:rPr lang="en-NA" sz="1800" dirty="0" err="1">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rovides</a:t>
            </a:r>
            <a:r>
              <a:rPr lang="en-NA"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 secretarial services and technical input and supports the functioning of the PC. </a:t>
            </a:r>
            <a:endParaRPr lang="en-NA" sz="18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marL="342900" lvl="0" indent="-342900">
              <a:buFont typeface="Wingdings" panose="05000000000000000000" pitchFamily="2" charset="2"/>
              <a:buChar char=""/>
            </a:pPr>
            <a:r>
              <a:rPr lang="en-US" sz="1800" dirty="0">
                <a:solidFill>
                  <a:srgbClr val="000000"/>
                </a:solidFill>
                <a:latin typeface="Times New Roman" panose="02020603050405020304" pitchFamily="18" charset="0"/>
                <a:ea typeface="Calibri" panose="020F0502020204030204" pitchFamily="34" charset="0"/>
                <a:cs typeface="Century Gothic" panose="020B0502020202020204" pitchFamily="34" charset="0"/>
              </a:rPr>
              <a:t>S</a:t>
            </a:r>
            <a:r>
              <a:rPr lang="en-NA" sz="1800" dirty="0" err="1">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erves</a:t>
            </a:r>
            <a:r>
              <a:rPr lang="en-NA" sz="1800"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 as the channel of communication for procurement in the public entity</a:t>
            </a:r>
            <a:endParaRPr lang="en-NA" sz="18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marL="342900" lvl="0" indent="-342900">
              <a:lnSpc>
                <a:spcPct val="107000"/>
              </a:lnSpc>
              <a:buFont typeface="Wingdings" panose="05000000000000000000" pitchFamily="2" charset="2"/>
              <a:buChar char=""/>
            </a:pPr>
            <a:r>
              <a:rPr lang="en-US" sz="1800" kern="100" dirty="0">
                <a:latin typeface="Times New Roman" panose="02020603050405020304" pitchFamily="18" charset="0"/>
                <a:ea typeface="Calibri" panose="020F0502020204030204" pitchFamily="34" charset="0"/>
                <a:cs typeface="Times New Roman" panose="02020603050405020304" pitchFamily="18" charset="0"/>
              </a:rPr>
              <a:t>H</a:t>
            </a:r>
            <a:r>
              <a:rPr lang="en-NA" sz="1800" kern="100" dirty="0" err="1">
                <a:effectLst/>
                <a:latin typeface="Times New Roman" panose="02020603050405020304" pitchFamily="18" charset="0"/>
                <a:ea typeface="Calibri" panose="020F0502020204030204" pitchFamily="34" charset="0"/>
                <a:cs typeface="Times New Roman" panose="02020603050405020304" pitchFamily="18" charset="0"/>
              </a:rPr>
              <a:t>andles</a:t>
            </a:r>
            <a:r>
              <a:rPr lang="en-NA" sz="1800" kern="100" dirty="0">
                <a:effectLst/>
                <a:latin typeface="Times New Roman" panose="02020603050405020304" pitchFamily="18" charset="0"/>
                <a:ea typeface="Calibri" panose="020F0502020204030204" pitchFamily="34" charset="0"/>
                <a:cs typeface="Times New Roman" panose="02020603050405020304" pitchFamily="18" charset="0"/>
              </a:rPr>
              <a:t> complaints by suppliers, contractors or consultants and submits to the accounting officer a report on how such complaints have been or are to be resolved</a:t>
            </a:r>
            <a:endParaRPr lang="en-NA"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1800" kern="100" dirty="0">
                <a:latin typeface="Times New Roman" panose="02020603050405020304" pitchFamily="18" charset="0"/>
                <a:ea typeface="Calibri" panose="020F0502020204030204" pitchFamily="34" charset="0"/>
                <a:cs typeface="Times New Roman" panose="02020603050405020304" pitchFamily="18" charset="0"/>
              </a:rPr>
              <a:t>P</a:t>
            </a:r>
            <a:r>
              <a:rPr lang="en-NA" sz="1800" kern="100" dirty="0" err="1">
                <a:effectLst/>
                <a:latin typeface="Times New Roman" panose="02020603050405020304" pitchFamily="18" charset="0"/>
                <a:ea typeface="Calibri" panose="020F0502020204030204" pitchFamily="34" charset="0"/>
                <a:cs typeface="Times New Roman" panose="02020603050405020304" pitchFamily="18" charset="0"/>
              </a:rPr>
              <a:t>repares</a:t>
            </a:r>
            <a:r>
              <a:rPr lang="en-NA" sz="1800" kern="100" dirty="0">
                <a:effectLst/>
                <a:latin typeface="Times New Roman" panose="02020603050405020304" pitchFamily="18" charset="0"/>
                <a:ea typeface="Calibri" panose="020F0502020204030204" pitchFamily="34" charset="0"/>
                <a:cs typeface="Times New Roman" panose="02020603050405020304" pitchFamily="18" charset="0"/>
              </a:rPr>
              <a:t> an annual procurement plan that a public entity intends to carry out during the financial year</a:t>
            </a:r>
            <a:endParaRPr lang="en-NA"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NA" sz="1800" kern="100" dirty="0">
                <a:effectLst/>
                <a:latin typeface="Times New Roman" panose="02020603050405020304" pitchFamily="18" charset="0"/>
                <a:ea typeface="Calibri" panose="020F0502020204030204" pitchFamily="34" charset="0"/>
                <a:cs typeface="Times New Roman" panose="02020603050405020304" pitchFamily="18" charset="0"/>
              </a:rPr>
              <a:t>Implement procurement policy decisions of a public entity and decisions made by the Review Panel</a:t>
            </a:r>
            <a:endParaRPr lang="en-NA"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kern="100" dirty="0">
                <a:latin typeface="Times New Roman" panose="02020603050405020304" pitchFamily="18" charset="0"/>
                <a:ea typeface="Calibri" panose="020F0502020204030204" pitchFamily="34" charset="0"/>
                <a:cs typeface="Times New Roman" panose="02020603050405020304" pitchFamily="18" charset="0"/>
              </a:rPr>
              <a:t>P</a:t>
            </a:r>
            <a:r>
              <a:rPr lang="en-NA" sz="1800" kern="100" dirty="0" err="1">
                <a:effectLst/>
                <a:latin typeface="Times New Roman" panose="02020603050405020304" pitchFamily="18" charset="0"/>
                <a:ea typeface="Calibri" panose="020F0502020204030204" pitchFamily="34" charset="0"/>
                <a:cs typeface="Times New Roman" panose="02020603050405020304" pitchFamily="18" charset="0"/>
              </a:rPr>
              <a:t>repares</a:t>
            </a:r>
            <a:r>
              <a:rPr lang="en-NA" sz="1800" kern="100" dirty="0">
                <a:effectLst/>
                <a:latin typeface="Times New Roman" panose="02020603050405020304" pitchFamily="18" charset="0"/>
                <a:ea typeface="Calibri" panose="020F0502020204030204" pitchFamily="34" charset="0"/>
                <a:cs typeface="Times New Roman" panose="02020603050405020304" pitchFamily="18" charset="0"/>
              </a:rPr>
              <a:t> an individual procurement plan for each relevant individual procurement</a:t>
            </a:r>
            <a:endParaRPr lang="en-NA"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1800" kern="100" dirty="0">
                <a:latin typeface="Times New Roman" panose="02020603050405020304" pitchFamily="18" charset="0"/>
                <a:ea typeface="Calibri" panose="020F0502020204030204" pitchFamily="34" charset="0"/>
                <a:cs typeface="Times New Roman" panose="02020603050405020304" pitchFamily="18" charset="0"/>
              </a:rPr>
              <a:t>K</a:t>
            </a:r>
            <a:r>
              <a:rPr lang="en-NA" sz="1800" kern="100" dirty="0" err="1">
                <a:effectLst/>
                <a:latin typeface="Times New Roman" panose="02020603050405020304" pitchFamily="18" charset="0"/>
                <a:ea typeface="Calibri" panose="020F0502020204030204" pitchFamily="34" charset="0"/>
                <a:cs typeface="Times New Roman" panose="02020603050405020304" pitchFamily="18" charset="0"/>
              </a:rPr>
              <a:t>eeps</a:t>
            </a:r>
            <a:r>
              <a:rPr lang="en-NA" sz="1800" kern="100" dirty="0">
                <a:effectLst/>
                <a:latin typeface="Times New Roman" panose="02020603050405020304" pitchFamily="18" charset="0"/>
                <a:ea typeface="Calibri" panose="020F0502020204030204" pitchFamily="34" charset="0"/>
                <a:cs typeface="Times New Roman" panose="02020603050405020304" pitchFamily="18" charset="0"/>
              </a:rPr>
              <a:t> records of procurement</a:t>
            </a:r>
            <a:endParaRPr lang="en-NA"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en-NA" dirty="0"/>
          </a:p>
        </p:txBody>
      </p:sp>
      <p:sp>
        <p:nvSpPr>
          <p:cNvPr id="4" name="Date Placeholder 3">
            <a:extLst>
              <a:ext uri="{FF2B5EF4-FFF2-40B4-BE49-F238E27FC236}">
                <a16:creationId xmlns:a16="http://schemas.microsoft.com/office/drawing/2014/main" id="{8982F341-0190-37FC-0915-03C689FD4E21}"/>
              </a:ext>
            </a:extLst>
          </p:cNvPr>
          <p:cNvSpPr>
            <a:spLocks noGrp="1"/>
          </p:cNvSpPr>
          <p:nvPr>
            <p:ph type="dt" sz="half" idx="10"/>
          </p:nvPr>
        </p:nvSpPr>
        <p:spPr/>
        <p:txBody>
          <a:bodyPr/>
          <a:lstStyle/>
          <a:p>
            <a:fld id="{01A6ACF5-53E8-4714-AF4A-B9B4E62B5398}" type="datetime3">
              <a:rPr lang="en-US" smtClean="0"/>
              <a:t>18 September 2024</a:t>
            </a:fld>
            <a:endParaRPr lang="en-US"/>
          </a:p>
        </p:txBody>
      </p:sp>
      <p:sp>
        <p:nvSpPr>
          <p:cNvPr id="5" name="Slide Number Placeholder 4">
            <a:extLst>
              <a:ext uri="{FF2B5EF4-FFF2-40B4-BE49-F238E27FC236}">
                <a16:creationId xmlns:a16="http://schemas.microsoft.com/office/drawing/2014/main" id="{00005825-8BB0-E780-8298-34138BF30CF1}"/>
              </a:ext>
            </a:extLst>
          </p:cNvPr>
          <p:cNvSpPr>
            <a:spLocks noGrp="1"/>
          </p:cNvSpPr>
          <p:nvPr>
            <p:ph type="sldNum" sz="quarter" idx="12"/>
          </p:nvPr>
        </p:nvSpPr>
        <p:spPr/>
        <p:txBody>
          <a:bodyPr/>
          <a:lstStyle/>
          <a:p>
            <a:fld id="{CC5689FF-E949-42AF-BB52-0895AA75D6A8}" type="slidenum">
              <a:rPr lang="en-US" smtClean="0"/>
              <a:t>6</a:t>
            </a:fld>
            <a:endParaRPr lang="en-US"/>
          </a:p>
        </p:txBody>
      </p:sp>
    </p:spTree>
    <p:extLst>
      <p:ext uri="{BB962C8B-B14F-4D97-AF65-F5344CB8AC3E}">
        <p14:creationId xmlns:p14="http://schemas.microsoft.com/office/powerpoint/2010/main" val="2362053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E287A-BE4B-131B-6122-686571AD3B4C}"/>
              </a:ext>
            </a:extLst>
          </p:cNvPr>
          <p:cNvSpPr>
            <a:spLocks noGrp="1"/>
          </p:cNvSpPr>
          <p:nvPr>
            <p:ph type="title"/>
          </p:nvPr>
        </p:nvSpPr>
        <p:spPr>
          <a:xfrm>
            <a:off x="1097280" y="286603"/>
            <a:ext cx="10058400" cy="1070249"/>
          </a:xfrm>
        </p:spPr>
        <p:txBody>
          <a:bodyPr/>
          <a:lstStyle/>
          <a:p>
            <a:r>
              <a:rPr lang="en-NA" sz="4800" dirty="0">
                <a:effectLst/>
                <a:latin typeface="Times New Roman" panose="02020603050405020304" pitchFamily="18" charset="0"/>
                <a:ea typeface="Calibri" panose="020F0502020204030204" pitchFamily="34" charset="0"/>
              </a:rPr>
              <a:t>Roles</a:t>
            </a:r>
            <a:r>
              <a:rPr lang="en-US" sz="4800" dirty="0">
                <a:effectLst/>
                <a:latin typeface="Times New Roman" panose="02020603050405020304" pitchFamily="18" charset="0"/>
                <a:ea typeface="Calibri" panose="020F0502020204030204" pitchFamily="34" charset="0"/>
              </a:rPr>
              <a:t> Of PMU Continue….</a:t>
            </a:r>
            <a:endParaRPr lang="en-NA" dirty="0"/>
          </a:p>
        </p:txBody>
      </p:sp>
      <p:sp>
        <p:nvSpPr>
          <p:cNvPr id="3" name="Content Placeholder 2">
            <a:extLst>
              <a:ext uri="{FF2B5EF4-FFF2-40B4-BE49-F238E27FC236}">
                <a16:creationId xmlns:a16="http://schemas.microsoft.com/office/drawing/2014/main" id="{C6D47878-9767-7580-EFB6-E2AA596F4953}"/>
              </a:ext>
            </a:extLst>
          </p:cNvPr>
          <p:cNvSpPr>
            <a:spLocks noGrp="1"/>
          </p:cNvSpPr>
          <p:nvPr>
            <p:ph idx="1"/>
          </p:nvPr>
        </p:nvSpPr>
        <p:spPr/>
        <p:txBody>
          <a:bodyPr/>
          <a:lstStyle/>
          <a:p>
            <a:pPr marL="342900" lvl="0" indent="-342900">
              <a:lnSpc>
                <a:spcPct val="107000"/>
              </a:lnSpc>
              <a:buFont typeface="Wingdings" panose="05000000000000000000" pitchFamily="2" charset="2"/>
              <a:buChar char=""/>
            </a:pPr>
            <a:r>
              <a:rPr lang="en-US" sz="1800" kern="100" dirty="0">
                <a:latin typeface="Times New Roman" panose="02020603050405020304" pitchFamily="18" charset="0"/>
                <a:ea typeface="Calibri" panose="020F0502020204030204" pitchFamily="34" charset="0"/>
                <a:cs typeface="Times New Roman" panose="02020603050405020304" pitchFamily="18" charset="0"/>
              </a:rPr>
              <a:t>M</a:t>
            </a:r>
            <a:r>
              <a:rPr lang="en-NA" sz="1800" kern="100" dirty="0" err="1">
                <a:effectLst/>
                <a:latin typeface="Times New Roman" panose="02020603050405020304" pitchFamily="18" charset="0"/>
                <a:ea typeface="Calibri" panose="020F0502020204030204" pitchFamily="34" charset="0"/>
                <a:cs typeface="Times New Roman" panose="02020603050405020304" pitchFamily="18" charset="0"/>
              </a:rPr>
              <a:t>onitors</a:t>
            </a:r>
            <a:r>
              <a:rPr lang="en-NA" sz="1800" kern="100" dirty="0">
                <a:effectLst/>
                <a:latin typeface="Times New Roman" panose="02020603050405020304" pitchFamily="18" charset="0"/>
                <a:ea typeface="Calibri" panose="020F0502020204030204" pitchFamily="34" charset="0"/>
                <a:cs typeface="Times New Roman" panose="02020603050405020304" pitchFamily="18" charset="0"/>
              </a:rPr>
              <a:t> every stage of the procurement process and ensure delivery of procurement contracts</a:t>
            </a:r>
            <a:endParaRPr lang="en-NA"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Wingdings" panose="05000000000000000000" pitchFamily="2" charset="2"/>
              <a:buChar char=""/>
            </a:pPr>
            <a:r>
              <a:rPr lang="en-US" sz="1800" kern="100" dirty="0">
                <a:latin typeface="Times New Roman" panose="02020603050405020304" pitchFamily="18" charset="0"/>
                <a:ea typeface="Calibri" panose="020F0502020204030204" pitchFamily="34" charset="0"/>
                <a:cs typeface="Times New Roman" panose="02020603050405020304" pitchFamily="18" charset="0"/>
              </a:rPr>
              <a:t>I</a:t>
            </a:r>
            <a:r>
              <a:rPr lang="en-NA" sz="1800" kern="100" dirty="0" err="1">
                <a:effectLst/>
                <a:latin typeface="Times New Roman" panose="02020603050405020304" pitchFamily="18" charset="0"/>
                <a:ea typeface="Calibri" panose="020F0502020204030204" pitchFamily="34" charset="0"/>
                <a:cs typeface="Times New Roman" panose="02020603050405020304" pitchFamily="18" charset="0"/>
              </a:rPr>
              <a:t>nitiates</a:t>
            </a:r>
            <a:r>
              <a:rPr lang="en-NA" sz="1800" kern="100" dirty="0">
                <a:effectLst/>
                <a:latin typeface="Times New Roman" panose="02020603050405020304" pitchFamily="18" charset="0"/>
                <a:ea typeface="Calibri" panose="020F0502020204030204" pitchFamily="34" charset="0"/>
                <a:cs typeface="Times New Roman" panose="02020603050405020304" pitchFamily="18" charset="0"/>
              </a:rPr>
              <a:t> necessary action against defaulting suppliers and contracts</a:t>
            </a:r>
            <a:endParaRPr lang="en-NA"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sz="1800" kern="100" dirty="0">
                <a:latin typeface="Times New Roman" panose="02020603050405020304" pitchFamily="18" charset="0"/>
                <a:ea typeface="Calibri" panose="020F0502020204030204" pitchFamily="34" charset="0"/>
                <a:cs typeface="Times New Roman" panose="02020603050405020304" pitchFamily="18" charset="0"/>
              </a:rPr>
              <a:t>P</a:t>
            </a:r>
            <a:r>
              <a:rPr lang="en-NA" sz="1800" kern="100" dirty="0" err="1">
                <a:effectLst/>
                <a:latin typeface="Times New Roman" panose="02020603050405020304" pitchFamily="18" charset="0"/>
                <a:ea typeface="Calibri" panose="020F0502020204030204" pitchFamily="34" charset="0"/>
                <a:cs typeface="Times New Roman" panose="02020603050405020304" pitchFamily="18" charset="0"/>
              </a:rPr>
              <a:t>rovides</a:t>
            </a:r>
            <a:r>
              <a:rPr lang="en-NA" sz="1800" kern="100" dirty="0">
                <a:effectLst/>
                <a:latin typeface="Times New Roman" panose="02020603050405020304" pitchFamily="18" charset="0"/>
                <a:ea typeface="Calibri" panose="020F0502020204030204" pitchFamily="34" charset="0"/>
                <a:cs typeface="Times New Roman" panose="02020603050405020304" pitchFamily="18" charset="0"/>
              </a:rPr>
              <a:t> timely procurement reports to the accounting officer</a:t>
            </a:r>
            <a:endParaRPr lang="en-US" sz="1800" kern="1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NA" sz="1800" b="1"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 </a:t>
            </a:r>
            <a:r>
              <a:rPr lang="en-US" sz="1800" b="1"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A </a:t>
            </a:r>
            <a:r>
              <a:rPr lang="en-NA" sz="1800" b="1"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support staff member to the Procurement Management Unit </a:t>
            </a:r>
            <a:r>
              <a:rPr lang="en-US" sz="1800" b="1"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can only</a:t>
            </a:r>
            <a:r>
              <a:rPr lang="en-NA" sz="1800" b="1"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 assist in taking minutes </a:t>
            </a:r>
            <a:r>
              <a:rPr lang="en-US" sz="1800" b="1" dirty="0">
                <a:solidFill>
                  <a:srgbClr val="000000"/>
                </a:solidFill>
                <a:effectLst/>
                <a:latin typeface="Times New Roman" panose="02020603050405020304" pitchFamily="18" charset="0"/>
                <a:ea typeface="Calibri" panose="020F0502020204030204" pitchFamily="34" charset="0"/>
                <a:cs typeface="Century Gothic" panose="020B0502020202020204" pitchFamily="34" charset="0"/>
              </a:rPr>
              <a:t>in</a:t>
            </a:r>
            <a:r>
              <a:rPr lang="en-US" sz="1800" b="1" dirty="0">
                <a:solidFill>
                  <a:srgbClr val="000000"/>
                </a:solidFill>
                <a:latin typeface="Times New Roman" panose="02020603050405020304" pitchFamily="18" charset="0"/>
                <a:ea typeface="Calibri" panose="020F0502020204030204" pitchFamily="34" charset="0"/>
                <a:cs typeface="Century Gothic" panose="020B0502020202020204" pitchFamily="34" charset="0"/>
              </a:rPr>
              <a:t> PC meeting </a:t>
            </a:r>
            <a:r>
              <a:rPr lang="en-NA" sz="1800" kern="100" dirty="0">
                <a:effectLst/>
                <a:latin typeface="Times New Roman" panose="02020603050405020304" pitchFamily="18" charset="0"/>
                <a:ea typeface="Calibri" panose="020F0502020204030204" pitchFamily="34" charset="0"/>
                <a:cs typeface="Times New Roman" panose="02020603050405020304" pitchFamily="18" charset="0"/>
              </a:rPr>
              <a:t>but that person/s may not contribute to or take part in the PC meeting and does not have any voting powers. </a:t>
            </a:r>
            <a:endParaRPr lang="en-N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NA" sz="1800" kern="1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NA"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endParaRPr lang="en-NA"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CFE7BE69-087C-B859-FB20-1D611A11F737}"/>
              </a:ext>
            </a:extLst>
          </p:cNvPr>
          <p:cNvSpPr>
            <a:spLocks noGrp="1"/>
          </p:cNvSpPr>
          <p:nvPr>
            <p:ph type="dt" sz="half" idx="10"/>
          </p:nvPr>
        </p:nvSpPr>
        <p:spPr/>
        <p:txBody>
          <a:bodyPr/>
          <a:lstStyle/>
          <a:p>
            <a:fld id="{01A6ACF5-53E8-4714-AF4A-B9B4E62B5398}" type="datetime3">
              <a:rPr lang="en-US" smtClean="0"/>
              <a:t>18 September 2024</a:t>
            </a:fld>
            <a:endParaRPr lang="en-US"/>
          </a:p>
        </p:txBody>
      </p:sp>
      <p:sp>
        <p:nvSpPr>
          <p:cNvPr id="5" name="Slide Number Placeholder 4">
            <a:extLst>
              <a:ext uri="{FF2B5EF4-FFF2-40B4-BE49-F238E27FC236}">
                <a16:creationId xmlns:a16="http://schemas.microsoft.com/office/drawing/2014/main" id="{137F57BD-D53F-B063-155A-D38B33CD3C00}"/>
              </a:ext>
            </a:extLst>
          </p:cNvPr>
          <p:cNvSpPr>
            <a:spLocks noGrp="1"/>
          </p:cNvSpPr>
          <p:nvPr>
            <p:ph type="sldNum" sz="quarter" idx="12"/>
          </p:nvPr>
        </p:nvSpPr>
        <p:spPr/>
        <p:txBody>
          <a:bodyPr/>
          <a:lstStyle/>
          <a:p>
            <a:fld id="{CC5689FF-E949-42AF-BB52-0895AA75D6A8}" type="slidenum">
              <a:rPr lang="en-US" smtClean="0"/>
              <a:t>7</a:t>
            </a:fld>
            <a:endParaRPr lang="en-US"/>
          </a:p>
        </p:txBody>
      </p:sp>
    </p:spTree>
    <p:extLst>
      <p:ext uri="{BB962C8B-B14F-4D97-AF65-F5344CB8AC3E}">
        <p14:creationId xmlns:p14="http://schemas.microsoft.com/office/powerpoint/2010/main" val="1598220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E46BE-A686-60D5-D38B-ADAF03AFFB3C}"/>
              </a:ext>
            </a:extLst>
          </p:cNvPr>
          <p:cNvSpPr>
            <a:spLocks noGrp="1"/>
          </p:cNvSpPr>
          <p:nvPr>
            <p:ph type="title"/>
          </p:nvPr>
        </p:nvSpPr>
        <p:spPr>
          <a:xfrm>
            <a:off x="1097280" y="286603"/>
            <a:ext cx="10058400" cy="1099745"/>
          </a:xfrm>
        </p:spPr>
        <p:txBody>
          <a:bodyPr/>
          <a:lstStyle/>
          <a:p>
            <a:r>
              <a:rPr lang="en-US" b="1" dirty="0">
                <a:solidFill>
                  <a:schemeClr val="tx1"/>
                </a:solidFill>
                <a:latin typeface="+mn-lt"/>
              </a:rPr>
              <a:t>BID EVALUATION COMMITTEE</a:t>
            </a:r>
            <a:endParaRPr lang="en-NA" b="1" dirty="0">
              <a:solidFill>
                <a:schemeClr val="tx1"/>
              </a:solidFill>
              <a:latin typeface="+mn-lt"/>
            </a:endParaRPr>
          </a:p>
        </p:txBody>
      </p:sp>
      <p:sp>
        <p:nvSpPr>
          <p:cNvPr id="3" name="Content Placeholder 2">
            <a:extLst>
              <a:ext uri="{FF2B5EF4-FFF2-40B4-BE49-F238E27FC236}">
                <a16:creationId xmlns:a16="http://schemas.microsoft.com/office/drawing/2014/main" id="{E9E35FE8-DE15-85A6-5E0E-9C0CDCCFEE58}"/>
              </a:ext>
            </a:extLst>
          </p:cNvPr>
          <p:cNvSpPr>
            <a:spLocks noGrp="1"/>
          </p:cNvSpPr>
          <p:nvPr>
            <p:ph idx="1"/>
          </p:nvPr>
        </p:nvSpPr>
        <p:spPr>
          <a:xfrm>
            <a:off x="924232" y="1789472"/>
            <a:ext cx="10579510" cy="4503174"/>
          </a:xfrm>
        </p:spPr>
        <p:txBody>
          <a:bodyPr>
            <a:normAutofit/>
          </a:bodyPr>
          <a:lstStyle/>
          <a:p>
            <a:pPr marL="274320" indent="-274320" algn="just" eaLnBrk="1" fontAlgn="auto" hangingPunct="1">
              <a:spcBef>
                <a:spcPts val="580"/>
              </a:spcBef>
              <a:spcAft>
                <a:spcPts val="0"/>
              </a:spcAft>
              <a:buFont typeface="Wingdings 2"/>
              <a:buChar char=""/>
              <a:defRPr/>
            </a:pPr>
            <a:endParaRPr lang="en-ZA" sz="2000"/>
          </a:p>
          <a:p>
            <a:pPr marL="274320" indent="-274320" algn="just" eaLnBrk="1" fontAlgn="auto" hangingPunct="1">
              <a:spcBef>
                <a:spcPts val="580"/>
              </a:spcBef>
              <a:spcAft>
                <a:spcPts val="0"/>
              </a:spcAft>
              <a:buFont typeface="Wingdings 2"/>
              <a:buChar char=""/>
              <a:defRPr/>
            </a:pPr>
            <a:r>
              <a:rPr lang="en-ZA" sz="2000"/>
              <a:t>The </a:t>
            </a:r>
            <a:r>
              <a:rPr lang="en-ZA" sz="2000" dirty="0"/>
              <a:t>Bid Evaluation Committee  is an </a:t>
            </a:r>
            <a:r>
              <a:rPr lang="en-GB" sz="2000" b="1" dirty="0"/>
              <a:t>Ad-hoc bid committee </a:t>
            </a:r>
            <a:r>
              <a:rPr lang="en-GB" sz="2000" dirty="0"/>
              <a:t>(a pool of Potential Evaluators) f</a:t>
            </a:r>
            <a:r>
              <a:rPr lang="en-ZA" sz="2000" dirty="0"/>
              <a:t>or the purposes of evaluation of bids for procurements or disposal of State Assets </a:t>
            </a:r>
          </a:p>
          <a:p>
            <a:pPr marL="274320" indent="-274320" algn="just" eaLnBrk="1" fontAlgn="auto" hangingPunct="1">
              <a:spcBef>
                <a:spcPts val="580"/>
              </a:spcBef>
              <a:spcAft>
                <a:spcPts val="0"/>
              </a:spcAft>
              <a:buFont typeface="Wingdings 2"/>
              <a:buChar char=""/>
              <a:defRPr/>
            </a:pPr>
            <a:r>
              <a:rPr lang="en-ZA" sz="2000" dirty="0"/>
              <a:t>It include </a:t>
            </a:r>
            <a:r>
              <a:rPr lang="en-ZA" sz="2000" b="1" dirty="0"/>
              <a:t>one or more people from the user department</a:t>
            </a:r>
          </a:p>
          <a:p>
            <a:pPr marL="274320" indent="-274320" algn="just">
              <a:spcBef>
                <a:spcPts val="580"/>
              </a:spcBef>
              <a:spcAft>
                <a:spcPts val="0"/>
              </a:spcAft>
              <a:buFont typeface="Wingdings 2"/>
              <a:buChar char=""/>
              <a:defRPr/>
            </a:pPr>
            <a:r>
              <a:rPr lang="en-ZA" sz="2000" dirty="0"/>
              <a:t>may </a:t>
            </a:r>
            <a:r>
              <a:rPr lang="en-ZA" sz="2000" b="1" dirty="0"/>
              <a:t>co-opt persons</a:t>
            </a:r>
            <a:r>
              <a:rPr lang="en-ZA" sz="2000" dirty="0"/>
              <a:t> from other public entities to assist the bid evaluation Committee in consultation with the Policy Unit &amp; the person involved in the preparation of the bidding document if considered beneficial depending on the type and complexity of the procurement.</a:t>
            </a:r>
          </a:p>
          <a:p>
            <a:pPr marL="0" indent="0" algn="just">
              <a:buNone/>
            </a:pPr>
            <a:endParaRPr lang="en-NA" dirty="0"/>
          </a:p>
        </p:txBody>
      </p:sp>
      <p:sp>
        <p:nvSpPr>
          <p:cNvPr id="4" name="Date Placeholder 3">
            <a:extLst>
              <a:ext uri="{FF2B5EF4-FFF2-40B4-BE49-F238E27FC236}">
                <a16:creationId xmlns:a16="http://schemas.microsoft.com/office/drawing/2014/main" id="{49629641-985E-F686-2D48-4A1A02AC4702}"/>
              </a:ext>
            </a:extLst>
          </p:cNvPr>
          <p:cNvSpPr>
            <a:spLocks noGrp="1"/>
          </p:cNvSpPr>
          <p:nvPr>
            <p:ph type="dt" sz="half" idx="10"/>
          </p:nvPr>
        </p:nvSpPr>
        <p:spPr/>
        <p:txBody>
          <a:bodyPr/>
          <a:lstStyle/>
          <a:p>
            <a:fld id="{01A6ACF5-53E8-4714-AF4A-B9B4E62B5398}" type="datetime3">
              <a:rPr lang="en-US" smtClean="0"/>
              <a:t>18 September 2024</a:t>
            </a:fld>
            <a:endParaRPr lang="en-US"/>
          </a:p>
        </p:txBody>
      </p:sp>
      <p:sp>
        <p:nvSpPr>
          <p:cNvPr id="5" name="Slide Number Placeholder 4">
            <a:extLst>
              <a:ext uri="{FF2B5EF4-FFF2-40B4-BE49-F238E27FC236}">
                <a16:creationId xmlns:a16="http://schemas.microsoft.com/office/drawing/2014/main" id="{0F4F393A-B552-6CE0-AC89-10014E1157A1}"/>
              </a:ext>
            </a:extLst>
          </p:cNvPr>
          <p:cNvSpPr>
            <a:spLocks noGrp="1"/>
          </p:cNvSpPr>
          <p:nvPr>
            <p:ph type="sldNum" sz="quarter" idx="12"/>
          </p:nvPr>
        </p:nvSpPr>
        <p:spPr/>
        <p:txBody>
          <a:bodyPr/>
          <a:lstStyle/>
          <a:p>
            <a:fld id="{CC5689FF-E949-42AF-BB52-0895AA75D6A8}" type="slidenum">
              <a:rPr lang="en-US" smtClean="0"/>
              <a:t>8</a:t>
            </a:fld>
            <a:endParaRPr lang="en-US"/>
          </a:p>
        </p:txBody>
      </p:sp>
    </p:spTree>
    <p:extLst>
      <p:ext uri="{BB962C8B-B14F-4D97-AF65-F5344CB8AC3E}">
        <p14:creationId xmlns:p14="http://schemas.microsoft.com/office/powerpoint/2010/main" val="846260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20AA5-5FAE-46AB-00C3-AA3FF9DE917C}"/>
              </a:ext>
            </a:extLst>
          </p:cNvPr>
          <p:cNvSpPr>
            <a:spLocks noGrp="1"/>
          </p:cNvSpPr>
          <p:nvPr>
            <p:ph type="title"/>
          </p:nvPr>
        </p:nvSpPr>
        <p:spPr/>
        <p:txBody>
          <a:bodyPr/>
          <a:lstStyle/>
          <a:p>
            <a:r>
              <a:rPr lang="en-US" dirty="0"/>
              <a:t>ROLES AND RESPONSIBILITIES OF BEC</a:t>
            </a:r>
            <a:endParaRPr lang="en-NA" dirty="0"/>
          </a:p>
        </p:txBody>
      </p:sp>
      <p:sp>
        <p:nvSpPr>
          <p:cNvPr id="3" name="Content Placeholder 2">
            <a:extLst>
              <a:ext uri="{FF2B5EF4-FFF2-40B4-BE49-F238E27FC236}">
                <a16:creationId xmlns:a16="http://schemas.microsoft.com/office/drawing/2014/main" id="{4630301F-3F0D-5532-0632-7ECAC916C880}"/>
              </a:ext>
            </a:extLst>
          </p:cNvPr>
          <p:cNvSpPr>
            <a:spLocks noGrp="1"/>
          </p:cNvSpPr>
          <p:nvPr>
            <p:ph idx="1"/>
          </p:nvPr>
        </p:nvSpPr>
        <p:spPr/>
        <p:txBody>
          <a:bodyPr>
            <a:normAutofit lnSpcReduction="10000"/>
          </a:bodyPr>
          <a:lstStyle/>
          <a:p>
            <a:pPr marL="431800" marR="0" lvl="0" indent="-285750" algn="just" defTabSz="914400" rtl="0" eaLnBrk="1" fontAlgn="auto" latinLnBrk="0" hangingPunct="1">
              <a:lnSpc>
                <a:spcPct val="115000"/>
              </a:lnSpc>
              <a:spcBef>
                <a:spcPts val="0"/>
              </a:spcBef>
              <a:spcAft>
                <a:spcPts val="0"/>
              </a:spcAft>
              <a:buClr>
                <a:srgbClr val="1A1A1A"/>
              </a:buClr>
              <a:buSzPts val="1300"/>
              <a:buFont typeface="Arial" panose="020B0604020202020204" pitchFamily="34" charset="0"/>
              <a:buChar char="•"/>
              <a:tabLst/>
              <a:defRPr/>
            </a:pPr>
            <a:r>
              <a:rPr kumimoji="0" lang="en-GB" sz="1900" b="0" i="0" u="none" strike="noStrike" kern="0" cap="none" spc="0" normalizeH="0" baseline="0" noProof="0" dirty="0">
                <a:ln>
                  <a:noFill/>
                </a:ln>
                <a:solidFill>
                  <a:srgbClr val="000000"/>
                </a:solidFill>
                <a:effectLst/>
                <a:uLnTx/>
                <a:uFillTx/>
                <a:latin typeface="Century Gothic" panose="020B0502020202020204" pitchFamily="34" charset="0"/>
                <a:sym typeface="Raleway"/>
              </a:rPr>
              <a:t> </a:t>
            </a:r>
            <a:r>
              <a:rPr kumimoji="0" lang="en-GB" sz="1900" b="0" i="0" u="none" strike="noStrike" kern="0" cap="none" spc="0" normalizeH="0" baseline="0" noProof="0" dirty="0">
                <a:ln>
                  <a:noFill/>
                </a:ln>
                <a:solidFill>
                  <a:srgbClr val="1A1A1A"/>
                </a:solidFill>
                <a:effectLst/>
                <a:uLnTx/>
                <a:uFillTx/>
                <a:latin typeface="Century Gothic" panose="020B0502020202020204" pitchFamily="34" charset="0"/>
                <a:sym typeface="Raleway"/>
              </a:rPr>
              <a:t>A bid evaluation committee established is responsible for –</a:t>
            </a:r>
          </a:p>
          <a:p>
            <a:pPr marL="146050" marR="0" lvl="0" indent="0" algn="just" defTabSz="914400" rtl="0" eaLnBrk="1" fontAlgn="auto" latinLnBrk="0" hangingPunct="1">
              <a:lnSpc>
                <a:spcPct val="115000"/>
              </a:lnSpc>
              <a:spcBef>
                <a:spcPts val="0"/>
              </a:spcBef>
              <a:spcAft>
                <a:spcPts val="0"/>
              </a:spcAft>
              <a:buClr>
                <a:srgbClr val="1A1A1A"/>
              </a:buClr>
              <a:buSzPts val="1300"/>
              <a:buNone/>
              <a:tabLst/>
              <a:defRPr/>
            </a:pPr>
            <a:endParaRPr kumimoji="0" lang="en-GB" sz="1900" b="0" i="0" u="none" strike="noStrike" kern="0" cap="none" spc="0" normalizeH="0" baseline="0" noProof="0" dirty="0">
              <a:ln>
                <a:noFill/>
              </a:ln>
              <a:solidFill>
                <a:srgbClr val="1A1A1A"/>
              </a:solidFill>
              <a:effectLst/>
              <a:uLnTx/>
              <a:uFillTx/>
              <a:latin typeface="Century Gothic" panose="020B0502020202020204" pitchFamily="34" charset="0"/>
              <a:sym typeface="Raleway"/>
            </a:endParaRPr>
          </a:p>
          <a:p>
            <a:pPr marL="914400" marR="0" lvl="1" indent="-311150" algn="just" defTabSz="914400" rtl="0" eaLnBrk="1" fontAlgn="auto" latinLnBrk="0" hangingPunct="1">
              <a:lnSpc>
                <a:spcPct val="115000"/>
              </a:lnSpc>
              <a:spcBef>
                <a:spcPts val="0"/>
              </a:spcBef>
              <a:spcAft>
                <a:spcPts val="0"/>
              </a:spcAft>
              <a:buClr>
                <a:srgbClr val="1A1A1A"/>
              </a:buClr>
              <a:buSzPts val="1300"/>
              <a:buFont typeface="Raleway"/>
              <a:buAutoNum type="alphaLcPeriod"/>
              <a:tabLst/>
              <a:defRPr/>
            </a:pPr>
            <a:r>
              <a:rPr kumimoji="0" lang="en-GB" sz="1900" b="0" i="0" u="none" strike="noStrike" kern="0" cap="none" spc="0" normalizeH="0" baseline="0" noProof="0" dirty="0">
                <a:ln>
                  <a:noFill/>
                </a:ln>
                <a:solidFill>
                  <a:srgbClr val="1A1A1A"/>
                </a:solidFill>
                <a:effectLst/>
                <a:uLnTx/>
                <a:uFillTx/>
                <a:latin typeface="Century Gothic" panose="020B0502020202020204" pitchFamily="34" charset="0"/>
                <a:sym typeface="Raleway"/>
              </a:rPr>
              <a:t>The evaluation of </a:t>
            </a:r>
            <a:r>
              <a:rPr kumimoji="0" lang="en-GB" sz="1900" b="0" i="1" u="sng" strike="noStrike" kern="0" cap="none" spc="0" normalizeH="0" baseline="0" noProof="0" dirty="0">
                <a:ln>
                  <a:noFill/>
                </a:ln>
                <a:solidFill>
                  <a:srgbClr val="1A1A1A"/>
                </a:solidFill>
                <a:effectLst/>
                <a:uLnTx/>
                <a:uFillTx/>
                <a:latin typeface="Century Gothic" panose="020B0502020202020204" pitchFamily="34" charset="0"/>
                <a:sym typeface="Raleway"/>
              </a:rPr>
              <a:t>pre-qualifications, bids, proposals, or quotations</a:t>
            </a:r>
            <a:r>
              <a:rPr kumimoji="0" lang="en-GB" sz="1900" b="0" i="0" u="none" strike="noStrike" kern="0" cap="none" spc="0" normalizeH="0" baseline="0" noProof="0" dirty="0">
                <a:ln>
                  <a:noFill/>
                </a:ln>
                <a:solidFill>
                  <a:srgbClr val="1A1A1A"/>
                </a:solidFill>
                <a:effectLst/>
                <a:uLnTx/>
                <a:uFillTx/>
                <a:latin typeface="Century Gothic" panose="020B0502020202020204" pitchFamily="34" charset="0"/>
                <a:sym typeface="Raleway"/>
              </a:rPr>
              <a:t>; and</a:t>
            </a:r>
          </a:p>
          <a:p>
            <a:pPr marL="914400" marR="0" lvl="1" indent="-311150" algn="just" defTabSz="914400" rtl="0" eaLnBrk="1" fontAlgn="auto" latinLnBrk="0" hangingPunct="1">
              <a:lnSpc>
                <a:spcPct val="115000"/>
              </a:lnSpc>
              <a:spcBef>
                <a:spcPts val="0"/>
              </a:spcBef>
              <a:spcAft>
                <a:spcPts val="0"/>
              </a:spcAft>
              <a:buClr>
                <a:srgbClr val="1A1A1A"/>
              </a:buClr>
              <a:buSzPts val="1300"/>
              <a:buFont typeface="Raleway"/>
              <a:buAutoNum type="alphaLcPeriod"/>
              <a:tabLst/>
              <a:defRPr/>
            </a:pPr>
            <a:r>
              <a:rPr kumimoji="0" lang="en-GB" sz="1900" b="0" i="0" u="none" strike="noStrike" kern="0" cap="none" spc="0" normalizeH="0" baseline="0" noProof="0" dirty="0">
                <a:ln>
                  <a:noFill/>
                </a:ln>
                <a:solidFill>
                  <a:srgbClr val="1A1A1A"/>
                </a:solidFill>
                <a:effectLst/>
                <a:uLnTx/>
                <a:uFillTx/>
                <a:latin typeface="Century Gothic" panose="020B0502020202020204" pitchFamily="34" charset="0"/>
                <a:sym typeface="Raleway"/>
              </a:rPr>
              <a:t>The preparation of evaluation reports for submission to the procurement committee as provided under this Act, recommending for award. </a:t>
            </a:r>
          </a:p>
          <a:p>
            <a:pPr marL="603250" marR="0" lvl="1" indent="0" algn="just" defTabSz="914400" rtl="0" eaLnBrk="1" fontAlgn="auto" latinLnBrk="0" hangingPunct="1">
              <a:lnSpc>
                <a:spcPct val="115000"/>
              </a:lnSpc>
              <a:spcBef>
                <a:spcPts val="0"/>
              </a:spcBef>
              <a:spcAft>
                <a:spcPts val="0"/>
              </a:spcAft>
              <a:buClr>
                <a:srgbClr val="1A1A1A"/>
              </a:buClr>
              <a:buSzPts val="1300"/>
              <a:buNone/>
              <a:tabLst/>
              <a:defRPr/>
            </a:pPr>
            <a:endParaRPr kumimoji="0" lang="en-GB" sz="1900" b="0" i="0" u="none" strike="noStrike" kern="0" cap="none" spc="0" normalizeH="0" baseline="0" noProof="0" dirty="0">
              <a:ln>
                <a:noFill/>
              </a:ln>
              <a:solidFill>
                <a:srgbClr val="1A1A1A"/>
              </a:solidFill>
              <a:effectLst/>
              <a:uLnTx/>
              <a:uFillTx/>
              <a:latin typeface="Century Gothic" panose="020B0502020202020204" pitchFamily="34" charset="0"/>
              <a:sym typeface="Raleway"/>
            </a:endParaRPr>
          </a:p>
          <a:p>
            <a:pPr marL="488950" lvl="0" indent="-342900" algn="just" rtl="0">
              <a:lnSpc>
                <a:spcPct val="115000"/>
              </a:lnSpc>
              <a:spcBef>
                <a:spcPts val="0"/>
              </a:spcBef>
              <a:spcAft>
                <a:spcPts val="0"/>
              </a:spcAft>
              <a:buSzPts val="1300"/>
              <a:buFont typeface="Arial" panose="020B0604020202020204" pitchFamily="34" charset="0"/>
              <a:buChar char="•"/>
            </a:pPr>
            <a:r>
              <a:rPr lang="en-GB" sz="1900" u="none" strike="noStrike" dirty="0">
                <a:solidFill>
                  <a:srgbClr val="000000"/>
                </a:solidFill>
                <a:latin typeface="Century Gothic" panose="020B0502020202020204" pitchFamily="34" charset="0"/>
              </a:rPr>
              <a:t> </a:t>
            </a:r>
            <a:r>
              <a:rPr lang="en-GB" sz="1900" dirty="0">
                <a:solidFill>
                  <a:srgbClr val="000000"/>
                </a:solidFill>
                <a:latin typeface="Century Gothic" panose="020B0502020202020204" pitchFamily="34" charset="0"/>
              </a:rPr>
              <a:t>The </a:t>
            </a:r>
            <a:r>
              <a:rPr lang="en-GB" sz="1900" dirty="0">
                <a:latin typeface="Century Gothic" panose="020B0502020202020204" pitchFamily="34" charset="0"/>
              </a:rPr>
              <a:t>B</a:t>
            </a:r>
            <a:r>
              <a:rPr lang="en-GB" sz="1900" dirty="0">
                <a:solidFill>
                  <a:srgbClr val="000000"/>
                </a:solidFill>
                <a:latin typeface="Century Gothic" panose="020B0502020202020204" pitchFamily="34" charset="0"/>
              </a:rPr>
              <a:t>id </a:t>
            </a:r>
            <a:r>
              <a:rPr lang="en-GB" sz="1900" dirty="0">
                <a:latin typeface="Century Gothic" panose="020B0502020202020204" pitchFamily="34" charset="0"/>
              </a:rPr>
              <a:t>E</a:t>
            </a:r>
            <a:r>
              <a:rPr lang="en-GB" sz="1900" dirty="0">
                <a:solidFill>
                  <a:srgbClr val="000000"/>
                </a:solidFill>
                <a:latin typeface="Century Gothic" panose="020B0502020202020204" pitchFamily="34" charset="0"/>
              </a:rPr>
              <a:t>valuation </a:t>
            </a:r>
            <a:r>
              <a:rPr lang="en-GB" sz="1900" dirty="0">
                <a:latin typeface="Century Gothic" panose="020B0502020202020204" pitchFamily="34" charset="0"/>
              </a:rPr>
              <a:t>C</a:t>
            </a:r>
            <a:r>
              <a:rPr lang="en-GB" sz="1900" dirty="0">
                <a:solidFill>
                  <a:srgbClr val="000000"/>
                </a:solidFill>
                <a:latin typeface="Century Gothic" panose="020B0502020202020204" pitchFamily="34" charset="0"/>
              </a:rPr>
              <a:t>ommittee must commence the process of examination and evaluation of bids within </a:t>
            </a:r>
            <a:r>
              <a:rPr lang="en-GB" sz="1900" b="1" i="1" dirty="0">
                <a:solidFill>
                  <a:srgbClr val="FF0000"/>
                </a:solidFill>
                <a:latin typeface="Century Gothic" panose="020B0502020202020204" pitchFamily="34" charset="0"/>
              </a:rPr>
              <a:t>five (5) days </a:t>
            </a:r>
            <a:r>
              <a:rPr lang="en-GB" sz="1900" dirty="0">
                <a:solidFill>
                  <a:srgbClr val="000000"/>
                </a:solidFill>
                <a:latin typeface="Century Gothic" panose="020B0502020202020204" pitchFamily="34" charset="0"/>
              </a:rPr>
              <a:t>after the opening of bids.</a:t>
            </a:r>
          </a:p>
          <a:p>
            <a:pPr marL="146050" lvl="0" indent="0" algn="just" rtl="0">
              <a:lnSpc>
                <a:spcPct val="115000"/>
              </a:lnSpc>
              <a:spcBef>
                <a:spcPts val="0"/>
              </a:spcBef>
              <a:spcAft>
                <a:spcPts val="0"/>
              </a:spcAft>
              <a:buSzPts val="1300"/>
              <a:buNone/>
            </a:pPr>
            <a:endParaRPr lang="en-GB" sz="1900" dirty="0">
              <a:latin typeface="Century Gothic" panose="020B0502020202020204" pitchFamily="34" charset="0"/>
            </a:endParaRPr>
          </a:p>
          <a:p>
            <a:pPr marL="488950" lvl="0" indent="-342900" algn="just" rtl="0">
              <a:lnSpc>
                <a:spcPct val="115000"/>
              </a:lnSpc>
              <a:spcBef>
                <a:spcPts val="0"/>
              </a:spcBef>
              <a:spcAft>
                <a:spcPts val="0"/>
              </a:spcAft>
              <a:buSzPts val="1300"/>
              <a:buFont typeface="Arial" panose="020B0604020202020204" pitchFamily="34" charset="0"/>
              <a:buChar char="•"/>
            </a:pPr>
            <a:r>
              <a:rPr lang="en-GB" sz="1900" dirty="0">
                <a:solidFill>
                  <a:srgbClr val="000000"/>
                </a:solidFill>
                <a:latin typeface="Century Gothic" panose="020B0502020202020204" pitchFamily="34" charset="0"/>
              </a:rPr>
              <a:t>The process of examination and evaluation of bids must be completed within </a:t>
            </a:r>
            <a:r>
              <a:rPr lang="en-GB" sz="1900" b="1" i="1" dirty="0">
                <a:solidFill>
                  <a:srgbClr val="FF0000"/>
                </a:solidFill>
                <a:latin typeface="Century Gothic" panose="020B0502020202020204" pitchFamily="34" charset="0"/>
              </a:rPr>
              <a:t>fourteen (14) days </a:t>
            </a:r>
            <a:r>
              <a:rPr lang="en-GB" sz="1900" dirty="0">
                <a:solidFill>
                  <a:srgbClr val="000000"/>
                </a:solidFill>
                <a:latin typeface="Century Gothic" panose="020B0502020202020204" pitchFamily="34" charset="0"/>
              </a:rPr>
              <a:t>after the opening of the bids or such other period as a public entity may extend, but not exceeding </a:t>
            </a:r>
            <a:r>
              <a:rPr lang="en-GB" sz="1900" i="1" dirty="0">
                <a:solidFill>
                  <a:srgbClr val="FF0000"/>
                </a:solidFill>
                <a:latin typeface="Century Gothic" panose="020B0502020202020204" pitchFamily="34" charset="0"/>
              </a:rPr>
              <a:t>thirty (30) days.</a:t>
            </a:r>
          </a:p>
          <a:p>
            <a:pPr marL="603250" marR="0" lvl="1" indent="0" algn="just" defTabSz="914400" rtl="0" eaLnBrk="1" fontAlgn="auto" latinLnBrk="0" hangingPunct="1">
              <a:lnSpc>
                <a:spcPct val="115000"/>
              </a:lnSpc>
              <a:spcBef>
                <a:spcPts val="0"/>
              </a:spcBef>
              <a:spcAft>
                <a:spcPts val="0"/>
              </a:spcAft>
              <a:buClr>
                <a:srgbClr val="1A1A1A"/>
              </a:buClr>
              <a:buSzPts val="1300"/>
              <a:buNone/>
              <a:tabLst/>
              <a:defRPr/>
            </a:pPr>
            <a:endParaRPr kumimoji="0" lang="en-GB" b="0" i="0" u="none" strike="noStrike" kern="0" cap="none" spc="0" normalizeH="0" baseline="0" noProof="0" dirty="0">
              <a:ln>
                <a:noFill/>
              </a:ln>
              <a:solidFill>
                <a:srgbClr val="1A1A1A"/>
              </a:solidFill>
              <a:effectLst/>
              <a:uLnTx/>
              <a:uFillTx/>
              <a:latin typeface="Raleway"/>
              <a:sym typeface="Raleway"/>
            </a:endParaRPr>
          </a:p>
          <a:p>
            <a:pPr marL="0" indent="0" algn="just">
              <a:buNone/>
            </a:pPr>
            <a:endParaRPr lang="en-NA" sz="18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algn="just">
              <a:lnSpc>
                <a:spcPct val="107000"/>
              </a:lnSpc>
              <a:spcAft>
                <a:spcPts val="800"/>
              </a:spcAft>
              <a:buFont typeface="Arial" panose="020B0604020202020204" pitchFamily="34" charset="0"/>
              <a:buChar char="•"/>
            </a:pPr>
            <a:endParaRPr lang="en-NA"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NA" dirty="0"/>
          </a:p>
        </p:txBody>
      </p:sp>
      <p:sp>
        <p:nvSpPr>
          <p:cNvPr id="4" name="Date Placeholder 3">
            <a:extLst>
              <a:ext uri="{FF2B5EF4-FFF2-40B4-BE49-F238E27FC236}">
                <a16:creationId xmlns:a16="http://schemas.microsoft.com/office/drawing/2014/main" id="{A152C704-B27D-DCF0-4328-1EA687478D97}"/>
              </a:ext>
            </a:extLst>
          </p:cNvPr>
          <p:cNvSpPr>
            <a:spLocks noGrp="1"/>
          </p:cNvSpPr>
          <p:nvPr>
            <p:ph type="dt" sz="half" idx="10"/>
          </p:nvPr>
        </p:nvSpPr>
        <p:spPr/>
        <p:txBody>
          <a:bodyPr/>
          <a:lstStyle/>
          <a:p>
            <a:fld id="{01A6ACF5-53E8-4714-AF4A-B9B4E62B5398}" type="datetime3">
              <a:rPr lang="en-US" smtClean="0"/>
              <a:t>18 September 2024</a:t>
            </a:fld>
            <a:endParaRPr lang="en-US"/>
          </a:p>
        </p:txBody>
      </p:sp>
      <p:sp>
        <p:nvSpPr>
          <p:cNvPr id="5" name="Slide Number Placeholder 4">
            <a:extLst>
              <a:ext uri="{FF2B5EF4-FFF2-40B4-BE49-F238E27FC236}">
                <a16:creationId xmlns:a16="http://schemas.microsoft.com/office/drawing/2014/main" id="{8A033585-0E65-A711-DC7E-DFF986F09634}"/>
              </a:ext>
            </a:extLst>
          </p:cNvPr>
          <p:cNvSpPr>
            <a:spLocks noGrp="1"/>
          </p:cNvSpPr>
          <p:nvPr>
            <p:ph type="sldNum" sz="quarter" idx="12"/>
          </p:nvPr>
        </p:nvSpPr>
        <p:spPr/>
        <p:txBody>
          <a:bodyPr/>
          <a:lstStyle/>
          <a:p>
            <a:fld id="{CC5689FF-E949-42AF-BB52-0895AA75D6A8}" type="slidenum">
              <a:rPr lang="en-US" smtClean="0"/>
              <a:t>9</a:t>
            </a:fld>
            <a:endParaRPr lang="en-US"/>
          </a:p>
        </p:txBody>
      </p:sp>
    </p:spTree>
    <p:extLst>
      <p:ext uri="{BB962C8B-B14F-4D97-AF65-F5344CB8AC3E}">
        <p14:creationId xmlns:p14="http://schemas.microsoft.com/office/powerpoint/2010/main" val="1308781805"/>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4826</TotalTime>
  <Words>1520</Words>
  <Application>Microsoft Office PowerPoint</Application>
  <PresentationFormat>Widescreen</PresentationFormat>
  <Paragraphs>200</Paragraphs>
  <Slides>23</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Arial</vt:lpstr>
      <vt:lpstr>Calibri</vt:lpstr>
      <vt:lpstr>Calibri Light</vt:lpstr>
      <vt:lpstr>Century Gothic</vt:lpstr>
      <vt:lpstr>Google Sans</vt:lpstr>
      <vt:lpstr>Raleway</vt:lpstr>
      <vt:lpstr>Times New Roman</vt:lpstr>
      <vt:lpstr>Wingdings</vt:lpstr>
      <vt:lpstr>Wingdings 2</vt:lpstr>
      <vt:lpstr>Retrospect</vt:lpstr>
      <vt:lpstr> </vt:lpstr>
      <vt:lpstr>Overview of the Presentation </vt:lpstr>
      <vt:lpstr>Acronyms</vt:lpstr>
      <vt:lpstr>Within Each Public Entity</vt:lpstr>
      <vt:lpstr>PROCUREMENT MANAGEMENT UNIT (PMU)</vt:lpstr>
      <vt:lpstr>Roles &amp; Responsibilities of PMU</vt:lpstr>
      <vt:lpstr>Roles Of PMU Continue….</vt:lpstr>
      <vt:lpstr>BID EVALUATION COMMITTEE</vt:lpstr>
      <vt:lpstr>ROLES AND RESPONSIBILITIES OF BEC</vt:lpstr>
      <vt:lpstr>Roles of BEC CONTINUE………..</vt:lpstr>
      <vt:lpstr>PROCUREMENT COMMITTEE (PC)</vt:lpstr>
      <vt:lpstr>STRUCTURES OF PC …………</vt:lpstr>
      <vt:lpstr>Roles &amp; Responsibilities OF PC </vt:lpstr>
      <vt:lpstr>PowerPoint Presentation</vt:lpstr>
      <vt:lpstr>Voting &amp; Quorum Regulation 9 </vt:lpstr>
      <vt:lpstr>   Who can vote in the Procurement Committee </vt:lpstr>
      <vt:lpstr>PowerPoint Presentation</vt:lpstr>
      <vt:lpstr>PowerPoint Presentation</vt:lpstr>
      <vt:lpstr>Institutional Structure</vt:lpstr>
      <vt:lpstr>Institutional Structure</vt:lpstr>
      <vt:lpstr>Institutional Structure</vt:lpstr>
      <vt:lpstr>Exercise: Internal Structures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Public Procurement Act No. 15 of 2015</dc:title>
  <dc:creator>User</dc:creator>
  <cp:lastModifiedBy>Helena Hamwaalwa</cp:lastModifiedBy>
  <cp:revision>247</cp:revision>
  <cp:lastPrinted>2024-07-23T15:06:19Z</cp:lastPrinted>
  <dcterms:created xsi:type="dcterms:W3CDTF">2017-04-11T11:04:46Z</dcterms:created>
  <dcterms:modified xsi:type="dcterms:W3CDTF">2024-09-18T06:51:38Z</dcterms:modified>
</cp:coreProperties>
</file>