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3" r:id="rId1"/>
  </p:sldMasterIdLst>
  <p:notesMasterIdLst>
    <p:notesMasterId r:id="rId22"/>
  </p:notesMasterIdLst>
  <p:sldIdLst>
    <p:sldId id="420" r:id="rId2"/>
    <p:sldId id="430" r:id="rId3"/>
    <p:sldId id="327" r:id="rId4"/>
    <p:sldId id="304" r:id="rId5"/>
    <p:sldId id="395" r:id="rId6"/>
    <p:sldId id="347" r:id="rId7"/>
    <p:sldId id="349" r:id="rId8"/>
    <p:sldId id="396" r:id="rId9"/>
    <p:sldId id="350" r:id="rId10"/>
    <p:sldId id="432" r:id="rId11"/>
    <p:sldId id="424" r:id="rId12"/>
    <p:sldId id="351" r:id="rId13"/>
    <p:sldId id="425" r:id="rId14"/>
    <p:sldId id="397" r:id="rId15"/>
    <p:sldId id="353" r:id="rId16"/>
    <p:sldId id="426" r:id="rId17"/>
    <p:sldId id="427" r:id="rId18"/>
    <p:sldId id="437" r:id="rId19"/>
    <p:sldId id="429" r:id="rId20"/>
    <p:sldId id="435" r:id="rId21"/>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41" autoAdjust="0"/>
  </p:normalViewPr>
  <p:slideViewPr>
    <p:cSldViewPr>
      <p:cViewPr varScale="1">
        <p:scale>
          <a:sx n="64" d="100"/>
          <a:sy n="64" d="100"/>
        </p:scale>
        <p:origin x="1566" y="108"/>
      </p:cViewPr>
      <p:guideLst>
        <p:guide orient="horz" pos="2160"/>
        <p:guide pos="2880"/>
      </p:guideLst>
    </p:cSldViewPr>
  </p:slideViewPr>
  <p:outlineViewPr>
    <p:cViewPr>
      <p:scale>
        <a:sx n="33" d="100"/>
        <a:sy n="33" d="100"/>
      </p:scale>
      <p:origin x="0" y="-150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5023C62-97B5-46FD-BDBC-74A9C50B2BCC}" type="slidenum">
              <a:rPr lang="en-US" altLang="en-US"/>
              <a:pPr>
                <a:defRPr/>
              </a:pPr>
              <a:t>‹#›</a:t>
            </a:fld>
            <a:endParaRPr lang="en-US" altLang="en-US"/>
          </a:p>
        </p:txBody>
      </p:sp>
    </p:spTree>
    <p:extLst>
      <p:ext uri="{BB962C8B-B14F-4D97-AF65-F5344CB8AC3E}">
        <p14:creationId xmlns:p14="http://schemas.microsoft.com/office/powerpoint/2010/main" val="3027323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A" dirty="0"/>
          </a:p>
        </p:txBody>
      </p:sp>
      <p:sp>
        <p:nvSpPr>
          <p:cNvPr id="4" name="Slide Number Placeholder 3"/>
          <p:cNvSpPr>
            <a:spLocks noGrp="1"/>
          </p:cNvSpPr>
          <p:nvPr>
            <p:ph type="sldNum" sz="quarter" idx="5"/>
          </p:nvPr>
        </p:nvSpPr>
        <p:spPr/>
        <p:txBody>
          <a:bodyPr/>
          <a:lstStyle/>
          <a:p>
            <a:pPr>
              <a:defRPr/>
            </a:pPr>
            <a:fld id="{95023C62-97B5-46FD-BDBC-74A9C50B2BCC}" type="slidenum">
              <a:rPr lang="en-US" altLang="en-US" smtClean="0"/>
              <a:pPr>
                <a:defRPr/>
              </a:pPr>
              <a:t>7</a:t>
            </a:fld>
            <a:endParaRPr lang="en-US" altLang="en-US"/>
          </a:p>
        </p:txBody>
      </p:sp>
    </p:spTree>
    <p:extLst>
      <p:ext uri="{BB962C8B-B14F-4D97-AF65-F5344CB8AC3E}">
        <p14:creationId xmlns:p14="http://schemas.microsoft.com/office/powerpoint/2010/main" val="334098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A" dirty="0"/>
          </a:p>
        </p:txBody>
      </p:sp>
      <p:sp>
        <p:nvSpPr>
          <p:cNvPr id="4" name="Slide Number Placeholder 3"/>
          <p:cNvSpPr>
            <a:spLocks noGrp="1"/>
          </p:cNvSpPr>
          <p:nvPr>
            <p:ph type="sldNum" sz="quarter" idx="5"/>
          </p:nvPr>
        </p:nvSpPr>
        <p:spPr/>
        <p:txBody>
          <a:bodyPr/>
          <a:lstStyle/>
          <a:p>
            <a:pPr>
              <a:defRPr/>
            </a:pPr>
            <a:fld id="{95023C62-97B5-46FD-BDBC-74A9C50B2BCC}" type="slidenum">
              <a:rPr lang="en-US" altLang="en-US" smtClean="0"/>
              <a:pPr>
                <a:defRPr/>
              </a:pPr>
              <a:t>12</a:t>
            </a:fld>
            <a:endParaRPr lang="en-US" altLang="en-US"/>
          </a:p>
        </p:txBody>
      </p:sp>
    </p:spTree>
    <p:extLst>
      <p:ext uri="{BB962C8B-B14F-4D97-AF65-F5344CB8AC3E}">
        <p14:creationId xmlns:p14="http://schemas.microsoft.com/office/powerpoint/2010/main" val="3820227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r>
              <a:rPr lang="en-US"/>
              <a:t>March 2007</a:t>
            </a:r>
          </a:p>
        </p:txBody>
      </p:sp>
      <p:sp>
        <p:nvSpPr>
          <p:cNvPr id="5" name="Footer Placeholder 4"/>
          <p:cNvSpPr>
            <a:spLocks noGrp="1"/>
          </p:cNvSpPr>
          <p:nvPr>
            <p:ph type="ftr" sz="quarter" idx="11"/>
          </p:nvPr>
        </p:nvSpPr>
        <p:spPr>
          <a:xfrm>
            <a:off x="1921934" y="5054602"/>
            <a:ext cx="4064860" cy="279400"/>
          </a:xfrm>
        </p:spPr>
        <p:txBody>
          <a:bodyPr/>
          <a:lstStyle/>
          <a:p>
            <a:pPr>
              <a:defRPr/>
            </a:pPr>
            <a:r>
              <a:rPr lang="en-US"/>
              <a:t>Public Procurement Rules Module 3</a:t>
            </a:r>
          </a:p>
        </p:txBody>
      </p:sp>
      <p:sp>
        <p:nvSpPr>
          <p:cNvPr id="6" name="Slide Number Placeholder 5"/>
          <p:cNvSpPr>
            <a:spLocks noGrp="1"/>
          </p:cNvSpPr>
          <p:nvPr>
            <p:ph type="sldNum" sz="quarter" idx="12"/>
          </p:nvPr>
        </p:nvSpPr>
        <p:spPr>
          <a:xfrm>
            <a:off x="6817317" y="5054602"/>
            <a:ext cx="413483" cy="279400"/>
          </a:xfrm>
        </p:spPr>
        <p:txBody>
          <a:bodyPr/>
          <a:lstStyle/>
          <a:p>
            <a:pPr>
              <a:defRPr/>
            </a:pPr>
            <a:fld id="{FD48EDFB-00C1-4B96-83A6-3A49FF479C45}"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142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March 2007</a:t>
            </a:r>
          </a:p>
        </p:txBody>
      </p:sp>
      <p:sp>
        <p:nvSpPr>
          <p:cNvPr id="6" name="Footer Placeholder 5"/>
          <p:cNvSpPr>
            <a:spLocks noGrp="1"/>
          </p:cNvSpPr>
          <p:nvPr>
            <p:ph type="ftr" sz="quarter" idx="11"/>
          </p:nvPr>
        </p:nvSpPr>
        <p:spPr/>
        <p:txBody>
          <a:bodyPr/>
          <a:lstStyle/>
          <a:p>
            <a:pPr>
              <a:defRPr/>
            </a:pPr>
            <a:r>
              <a:rPr lang="en-US"/>
              <a:t>Public Procurement Rules Module 3</a:t>
            </a:r>
          </a:p>
        </p:txBody>
      </p:sp>
      <p:sp>
        <p:nvSpPr>
          <p:cNvPr id="7" name="Slide Number Placeholder 6"/>
          <p:cNvSpPr>
            <a:spLocks noGrp="1"/>
          </p:cNvSpPr>
          <p:nvPr>
            <p:ph type="sldNum" sz="quarter" idx="12"/>
          </p:nvPr>
        </p:nvSpPr>
        <p:spPr/>
        <p:txBody>
          <a:bodyPr/>
          <a:lstStyle/>
          <a:p>
            <a:pPr>
              <a:defRPr/>
            </a:pPr>
            <a:fld id="{84EC4833-9389-468C-A590-FCF71F2FCD1D}" type="slidenum">
              <a:rPr lang="en-US" altLang="en-US" smtClean="0"/>
              <a:pPr>
                <a:defRPr/>
              </a:pPr>
              <a:t>‹#›</a:t>
            </a:fld>
            <a:endParaRPr lang="en-US" altLang="en-US"/>
          </a:p>
        </p:txBody>
      </p:sp>
    </p:spTree>
    <p:extLst>
      <p:ext uri="{BB962C8B-B14F-4D97-AF65-F5344CB8AC3E}">
        <p14:creationId xmlns:p14="http://schemas.microsoft.com/office/powerpoint/2010/main" val="34877840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March 2007</a:t>
            </a:r>
          </a:p>
        </p:txBody>
      </p:sp>
      <p:sp>
        <p:nvSpPr>
          <p:cNvPr id="5" name="Footer Placeholder 4"/>
          <p:cNvSpPr>
            <a:spLocks noGrp="1"/>
          </p:cNvSpPr>
          <p:nvPr>
            <p:ph type="ftr" sz="quarter" idx="11"/>
          </p:nvPr>
        </p:nvSpPr>
        <p:spPr/>
        <p:txBody>
          <a:bodyPr/>
          <a:lstStyle/>
          <a:p>
            <a:pPr>
              <a:defRPr/>
            </a:pPr>
            <a:r>
              <a:rPr lang="en-US"/>
              <a:t>Public Procurement Rules Module 3</a:t>
            </a:r>
          </a:p>
        </p:txBody>
      </p:sp>
      <p:sp>
        <p:nvSpPr>
          <p:cNvPr id="6" name="Slide Number Placeholder 5"/>
          <p:cNvSpPr>
            <a:spLocks noGrp="1"/>
          </p:cNvSpPr>
          <p:nvPr>
            <p:ph type="sldNum" sz="quarter" idx="12"/>
          </p:nvPr>
        </p:nvSpPr>
        <p:spPr/>
        <p:txBody>
          <a:bodyPr/>
          <a:lstStyle/>
          <a:p>
            <a:pPr>
              <a:defRPr/>
            </a:pPr>
            <a:fld id="{84EC4833-9389-468C-A590-FCF71F2FCD1D}" type="slidenum">
              <a:rPr lang="en-US" altLang="en-US" smtClean="0"/>
              <a:pPr>
                <a:defRPr/>
              </a:pPr>
              <a:t>‹#›</a:t>
            </a:fld>
            <a:endParaRPr lang="en-U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09141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March 2007</a:t>
            </a:r>
          </a:p>
        </p:txBody>
      </p:sp>
      <p:sp>
        <p:nvSpPr>
          <p:cNvPr id="5" name="Footer Placeholder 4"/>
          <p:cNvSpPr>
            <a:spLocks noGrp="1"/>
          </p:cNvSpPr>
          <p:nvPr>
            <p:ph type="ftr" sz="quarter" idx="11"/>
          </p:nvPr>
        </p:nvSpPr>
        <p:spPr/>
        <p:txBody>
          <a:bodyPr/>
          <a:lstStyle/>
          <a:p>
            <a:pPr>
              <a:defRPr/>
            </a:pPr>
            <a:r>
              <a:rPr lang="en-US"/>
              <a:t>Public Procurement Rules Module 3</a:t>
            </a:r>
          </a:p>
        </p:txBody>
      </p:sp>
      <p:sp>
        <p:nvSpPr>
          <p:cNvPr id="6" name="Slide Number Placeholder 5"/>
          <p:cNvSpPr>
            <a:spLocks noGrp="1"/>
          </p:cNvSpPr>
          <p:nvPr>
            <p:ph type="sldNum" sz="quarter" idx="12"/>
          </p:nvPr>
        </p:nvSpPr>
        <p:spPr/>
        <p:txBody>
          <a:bodyPr/>
          <a:lstStyle/>
          <a:p>
            <a:pPr>
              <a:defRPr/>
            </a:pPr>
            <a:fld id="{84EC4833-9389-468C-A590-FCF71F2FCD1D}" type="slidenum">
              <a:rPr lang="en-US" altLang="en-US" smtClean="0"/>
              <a:pPr>
                <a:defRPr/>
              </a:pPr>
              <a:t>‹#›</a:t>
            </a:fld>
            <a:endParaRPr lang="en-U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1012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March 2007</a:t>
            </a:r>
          </a:p>
        </p:txBody>
      </p:sp>
      <p:sp>
        <p:nvSpPr>
          <p:cNvPr id="5" name="Footer Placeholder 4"/>
          <p:cNvSpPr>
            <a:spLocks noGrp="1"/>
          </p:cNvSpPr>
          <p:nvPr>
            <p:ph type="ftr" sz="quarter" idx="11"/>
          </p:nvPr>
        </p:nvSpPr>
        <p:spPr/>
        <p:txBody>
          <a:bodyPr/>
          <a:lstStyle/>
          <a:p>
            <a:pPr>
              <a:defRPr/>
            </a:pPr>
            <a:r>
              <a:rPr lang="en-US"/>
              <a:t>Public Procurement Rules Module 3</a:t>
            </a:r>
          </a:p>
        </p:txBody>
      </p:sp>
      <p:sp>
        <p:nvSpPr>
          <p:cNvPr id="6" name="Slide Number Placeholder 5"/>
          <p:cNvSpPr>
            <a:spLocks noGrp="1"/>
          </p:cNvSpPr>
          <p:nvPr>
            <p:ph type="sldNum" sz="quarter" idx="12"/>
          </p:nvPr>
        </p:nvSpPr>
        <p:spPr/>
        <p:txBody>
          <a:bodyPr/>
          <a:lstStyle/>
          <a:p>
            <a:pPr>
              <a:defRPr/>
            </a:pPr>
            <a:fld id="{84EC4833-9389-468C-A590-FCF71F2FCD1D}" type="slidenum">
              <a:rPr lang="en-US" altLang="en-US" smtClean="0"/>
              <a:pPr>
                <a:defRPr/>
              </a:pPr>
              <a:t>‹#›</a:t>
            </a:fld>
            <a:endParaRPr lang="en-US" altLang="en-US"/>
          </a:p>
        </p:txBody>
      </p:sp>
    </p:spTree>
    <p:extLst>
      <p:ext uri="{BB962C8B-B14F-4D97-AF65-F5344CB8AC3E}">
        <p14:creationId xmlns:p14="http://schemas.microsoft.com/office/powerpoint/2010/main" val="16346891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March 2007</a:t>
            </a:r>
          </a:p>
        </p:txBody>
      </p:sp>
      <p:sp>
        <p:nvSpPr>
          <p:cNvPr id="5" name="Footer Placeholder 4"/>
          <p:cNvSpPr>
            <a:spLocks noGrp="1"/>
          </p:cNvSpPr>
          <p:nvPr>
            <p:ph type="ftr" sz="quarter" idx="11"/>
          </p:nvPr>
        </p:nvSpPr>
        <p:spPr/>
        <p:txBody>
          <a:bodyPr/>
          <a:lstStyle/>
          <a:p>
            <a:pPr>
              <a:defRPr/>
            </a:pPr>
            <a:r>
              <a:rPr lang="en-US"/>
              <a:t>Public Procurement Rules Module 3</a:t>
            </a:r>
          </a:p>
        </p:txBody>
      </p:sp>
      <p:sp>
        <p:nvSpPr>
          <p:cNvPr id="6" name="Slide Number Placeholder 5"/>
          <p:cNvSpPr>
            <a:spLocks noGrp="1"/>
          </p:cNvSpPr>
          <p:nvPr>
            <p:ph type="sldNum" sz="quarter" idx="12"/>
          </p:nvPr>
        </p:nvSpPr>
        <p:spPr/>
        <p:txBody>
          <a:bodyPr/>
          <a:lstStyle/>
          <a:p>
            <a:pPr>
              <a:defRPr/>
            </a:pPr>
            <a:fld id="{84EC4833-9389-468C-A590-FCF71F2FCD1D}" type="slidenum">
              <a:rPr lang="en-US" altLang="en-US" smtClean="0"/>
              <a:pPr>
                <a:defRPr/>
              </a:pPr>
              <a:t>‹#›</a:t>
            </a:fld>
            <a:endParaRPr lang="en-U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03197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March 2007</a:t>
            </a:r>
          </a:p>
        </p:txBody>
      </p:sp>
      <p:sp>
        <p:nvSpPr>
          <p:cNvPr id="5" name="Footer Placeholder 4"/>
          <p:cNvSpPr>
            <a:spLocks noGrp="1"/>
          </p:cNvSpPr>
          <p:nvPr>
            <p:ph type="ftr" sz="quarter" idx="11"/>
          </p:nvPr>
        </p:nvSpPr>
        <p:spPr/>
        <p:txBody>
          <a:bodyPr/>
          <a:lstStyle/>
          <a:p>
            <a:pPr>
              <a:defRPr/>
            </a:pPr>
            <a:r>
              <a:rPr lang="en-US"/>
              <a:t>Public Procurement Rules Module 3</a:t>
            </a:r>
          </a:p>
        </p:txBody>
      </p:sp>
      <p:sp>
        <p:nvSpPr>
          <p:cNvPr id="6" name="Slide Number Placeholder 5"/>
          <p:cNvSpPr>
            <a:spLocks noGrp="1"/>
          </p:cNvSpPr>
          <p:nvPr>
            <p:ph type="sldNum" sz="quarter" idx="12"/>
          </p:nvPr>
        </p:nvSpPr>
        <p:spPr/>
        <p:txBody>
          <a:bodyPr/>
          <a:lstStyle/>
          <a:p>
            <a:pPr>
              <a:defRPr/>
            </a:pPr>
            <a:fld id="{84EC4833-9389-468C-A590-FCF71F2FCD1D}" type="slidenum">
              <a:rPr lang="en-US" altLang="en-US" smtClean="0"/>
              <a:pPr>
                <a:defRPr/>
              </a:pPr>
              <a:t>‹#›</a:t>
            </a:fld>
            <a:endParaRPr lang="en-U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34613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March 2007</a:t>
            </a:r>
          </a:p>
        </p:txBody>
      </p:sp>
      <p:sp>
        <p:nvSpPr>
          <p:cNvPr id="5" name="Footer Placeholder 4"/>
          <p:cNvSpPr>
            <a:spLocks noGrp="1"/>
          </p:cNvSpPr>
          <p:nvPr>
            <p:ph type="ftr" sz="quarter" idx="11"/>
          </p:nvPr>
        </p:nvSpPr>
        <p:spPr/>
        <p:txBody>
          <a:bodyPr/>
          <a:lstStyle/>
          <a:p>
            <a:pPr>
              <a:defRPr/>
            </a:pPr>
            <a:r>
              <a:rPr lang="en-US"/>
              <a:t>Public Procurement Rules Module 3</a:t>
            </a:r>
          </a:p>
        </p:txBody>
      </p:sp>
      <p:sp>
        <p:nvSpPr>
          <p:cNvPr id="6" name="Slide Number Placeholder 5"/>
          <p:cNvSpPr>
            <a:spLocks noGrp="1"/>
          </p:cNvSpPr>
          <p:nvPr>
            <p:ph type="sldNum" sz="quarter" idx="12"/>
          </p:nvPr>
        </p:nvSpPr>
        <p:spPr/>
        <p:txBody>
          <a:bodyPr/>
          <a:lstStyle/>
          <a:p>
            <a:pPr>
              <a:defRPr/>
            </a:pPr>
            <a:fld id="{76A02AB9-1CD9-44A8-B1E2-E9F612B2064A}" type="slidenum">
              <a:rPr lang="en-US" altLang="en-US" smtClean="0"/>
              <a:pPr>
                <a:defRPr/>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7111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March 2007</a:t>
            </a:r>
          </a:p>
        </p:txBody>
      </p:sp>
      <p:sp>
        <p:nvSpPr>
          <p:cNvPr id="5" name="Footer Placeholder 4"/>
          <p:cNvSpPr>
            <a:spLocks noGrp="1"/>
          </p:cNvSpPr>
          <p:nvPr>
            <p:ph type="ftr" sz="quarter" idx="11"/>
          </p:nvPr>
        </p:nvSpPr>
        <p:spPr/>
        <p:txBody>
          <a:bodyPr/>
          <a:lstStyle/>
          <a:p>
            <a:pPr>
              <a:defRPr/>
            </a:pPr>
            <a:r>
              <a:rPr lang="en-US"/>
              <a:t>Public Procurement Rules Module 3</a:t>
            </a:r>
          </a:p>
        </p:txBody>
      </p:sp>
      <p:sp>
        <p:nvSpPr>
          <p:cNvPr id="6" name="Slide Number Placeholder 5"/>
          <p:cNvSpPr>
            <a:spLocks noGrp="1"/>
          </p:cNvSpPr>
          <p:nvPr>
            <p:ph type="sldNum" sz="quarter" idx="12"/>
          </p:nvPr>
        </p:nvSpPr>
        <p:spPr/>
        <p:txBody>
          <a:bodyPr/>
          <a:lstStyle/>
          <a:p>
            <a:pPr>
              <a:defRPr/>
            </a:pPr>
            <a:fld id="{2EE7D069-DD0D-4933-AAA2-4DAA9D7BEF33}" type="slidenum">
              <a:rPr lang="en-US" altLang="en-US" smtClean="0"/>
              <a:pPr>
                <a:defRPr/>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62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March 2007</a:t>
            </a:r>
          </a:p>
        </p:txBody>
      </p:sp>
      <p:sp>
        <p:nvSpPr>
          <p:cNvPr id="5" name="Footer Placeholder 4"/>
          <p:cNvSpPr>
            <a:spLocks noGrp="1"/>
          </p:cNvSpPr>
          <p:nvPr>
            <p:ph type="ftr" sz="quarter" idx="11"/>
          </p:nvPr>
        </p:nvSpPr>
        <p:spPr/>
        <p:txBody>
          <a:bodyPr/>
          <a:lstStyle/>
          <a:p>
            <a:pPr>
              <a:defRPr/>
            </a:pPr>
            <a:r>
              <a:rPr lang="en-US"/>
              <a:t>Public Procurement Rules Module 3</a:t>
            </a:r>
          </a:p>
        </p:txBody>
      </p:sp>
      <p:sp>
        <p:nvSpPr>
          <p:cNvPr id="6" name="Slide Number Placeholder 5"/>
          <p:cNvSpPr>
            <a:spLocks noGrp="1"/>
          </p:cNvSpPr>
          <p:nvPr>
            <p:ph type="sldNum" sz="quarter" idx="12"/>
          </p:nvPr>
        </p:nvSpPr>
        <p:spPr/>
        <p:txBody>
          <a:bodyPr/>
          <a:lstStyle/>
          <a:p>
            <a:pPr>
              <a:defRPr/>
            </a:pPr>
            <a:fld id="{BF2C6774-6319-462E-91F7-24347D5CF932}" type="slidenum">
              <a:rPr lang="en-US" altLang="en-US" smtClean="0"/>
              <a:pPr>
                <a:defRPr/>
              </a:pPr>
              <a:t>‹#›</a:t>
            </a:fld>
            <a:endParaRPr lang="en-US" altLang="en-US"/>
          </a:p>
        </p:txBody>
      </p:sp>
    </p:spTree>
    <p:extLst>
      <p:ext uri="{BB962C8B-B14F-4D97-AF65-F5344CB8AC3E}">
        <p14:creationId xmlns:p14="http://schemas.microsoft.com/office/powerpoint/2010/main" val="318416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March 2007</a:t>
            </a:r>
          </a:p>
        </p:txBody>
      </p:sp>
      <p:sp>
        <p:nvSpPr>
          <p:cNvPr id="5" name="Footer Placeholder 4"/>
          <p:cNvSpPr>
            <a:spLocks noGrp="1"/>
          </p:cNvSpPr>
          <p:nvPr>
            <p:ph type="ftr" sz="quarter" idx="11"/>
          </p:nvPr>
        </p:nvSpPr>
        <p:spPr/>
        <p:txBody>
          <a:bodyPr/>
          <a:lstStyle/>
          <a:p>
            <a:pPr>
              <a:defRPr/>
            </a:pPr>
            <a:r>
              <a:rPr lang="en-US"/>
              <a:t>Public Procurement Rules Module 3</a:t>
            </a:r>
          </a:p>
        </p:txBody>
      </p:sp>
      <p:sp>
        <p:nvSpPr>
          <p:cNvPr id="6" name="Slide Number Placeholder 5"/>
          <p:cNvSpPr>
            <a:spLocks noGrp="1"/>
          </p:cNvSpPr>
          <p:nvPr>
            <p:ph type="sldNum" sz="quarter" idx="12"/>
          </p:nvPr>
        </p:nvSpPr>
        <p:spPr/>
        <p:txBody>
          <a:bodyPr/>
          <a:lstStyle/>
          <a:p>
            <a:pPr>
              <a:defRPr/>
            </a:pPr>
            <a:fld id="{F0728AA3-DC48-4806-9175-4007AB1DAE1E}" type="slidenum">
              <a:rPr lang="en-US" altLang="en-US" smtClean="0"/>
              <a:pPr>
                <a:defRPr/>
              </a:pPr>
              <a:t>‹#›</a:t>
            </a:fld>
            <a:endParaRPr lang="en-U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42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March 2007</a:t>
            </a:r>
          </a:p>
        </p:txBody>
      </p:sp>
      <p:sp>
        <p:nvSpPr>
          <p:cNvPr id="6" name="Footer Placeholder 5"/>
          <p:cNvSpPr>
            <a:spLocks noGrp="1"/>
          </p:cNvSpPr>
          <p:nvPr>
            <p:ph type="ftr" sz="quarter" idx="11"/>
          </p:nvPr>
        </p:nvSpPr>
        <p:spPr/>
        <p:txBody>
          <a:bodyPr/>
          <a:lstStyle/>
          <a:p>
            <a:pPr>
              <a:defRPr/>
            </a:pPr>
            <a:r>
              <a:rPr lang="en-US"/>
              <a:t>Public Procurement Rules Module 3</a:t>
            </a:r>
          </a:p>
        </p:txBody>
      </p:sp>
      <p:sp>
        <p:nvSpPr>
          <p:cNvPr id="7" name="Slide Number Placeholder 6"/>
          <p:cNvSpPr>
            <a:spLocks noGrp="1"/>
          </p:cNvSpPr>
          <p:nvPr>
            <p:ph type="sldNum" sz="quarter" idx="12"/>
          </p:nvPr>
        </p:nvSpPr>
        <p:spPr/>
        <p:txBody>
          <a:bodyPr/>
          <a:lstStyle/>
          <a:p>
            <a:pPr>
              <a:defRPr/>
            </a:pPr>
            <a:fld id="{D13E5BFA-E9E3-4F94-A94A-8CF7018C5B8D}" type="slidenum">
              <a:rPr lang="en-US" altLang="en-US" smtClean="0"/>
              <a:pPr>
                <a:defRPr/>
              </a:pPr>
              <a:t>‹#›</a:t>
            </a:fld>
            <a:endParaRPr lang="en-US" altLang="en-US"/>
          </a:p>
        </p:txBody>
      </p:sp>
    </p:spTree>
    <p:extLst>
      <p:ext uri="{BB962C8B-B14F-4D97-AF65-F5344CB8AC3E}">
        <p14:creationId xmlns:p14="http://schemas.microsoft.com/office/powerpoint/2010/main" val="57965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March 2007</a:t>
            </a:r>
          </a:p>
        </p:txBody>
      </p:sp>
      <p:sp>
        <p:nvSpPr>
          <p:cNvPr id="8" name="Footer Placeholder 7"/>
          <p:cNvSpPr>
            <a:spLocks noGrp="1"/>
          </p:cNvSpPr>
          <p:nvPr>
            <p:ph type="ftr" sz="quarter" idx="11"/>
          </p:nvPr>
        </p:nvSpPr>
        <p:spPr/>
        <p:txBody>
          <a:bodyPr/>
          <a:lstStyle/>
          <a:p>
            <a:pPr>
              <a:defRPr/>
            </a:pPr>
            <a:r>
              <a:rPr lang="en-US"/>
              <a:t>Public Procurement Rules Module 3</a:t>
            </a:r>
          </a:p>
        </p:txBody>
      </p:sp>
      <p:sp>
        <p:nvSpPr>
          <p:cNvPr id="9" name="Slide Number Placeholder 8"/>
          <p:cNvSpPr>
            <a:spLocks noGrp="1"/>
          </p:cNvSpPr>
          <p:nvPr>
            <p:ph type="sldNum" sz="quarter" idx="12"/>
          </p:nvPr>
        </p:nvSpPr>
        <p:spPr/>
        <p:txBody>
          <a:bodyPr/>
          <a:lstStyle/>
          <a:p>
            <a:pPr>
              <a:defRPr/>
            </a:pPr>
            <a:fld id="{78AF3707-9071-4C1C-B0E8-9C6A6EA477F0}" type="slidenum">
              <a:rPr lang="en-US" altLang="en-US" smtClean="0"/>
              <a:pPr>
                <a:defRPr/>
              </a:pPr>
              <a:t>‹#›</a:t>
            </a:fld>
            <a:endParaRPr lang="en-U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60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March 2007</a:t>
            </a:r>
          </a:p>
        </p:txBody>
      </p:sp>
      <p:sp>
        <p:nvSpPr>
          <p:cNvPr id="4" name="Footer Placeholder 3"/>
          <p:cNvSpPr>
            <a:spLocks noGrp="1"/>
          </p:cNvSpPr>
          <p:nvPr>
            <p:ph type="ftr" sz="quarter" idx="11"/>
          </p:nvPr>
        </p:nvSpPr>
        <p:spPr/>
        <p:txBody>
          <a:bodyPr/>
          <a:lstStyle/>
          <a:p>
            <a:pPr>
              <a:defRPr/>
            </a:pPr>
            <a:r>
              <a:rPr lang="en-US"/>
              <a:t>Public Procurement Rules Module 3</a:t>
            </a:r>
          </a:p>
        </p:txBody>
      </p:sp>
      <p:sp>
        <p:nvSpPr>
          <p:cNvPr id="5" name="Slide Number Placeholder 4"/>
          <p:cNvSpPr>
            <a:spLocks noGrp="1"/>
          </p:cNvSpPr>
          <p:nvPr>
            <p:ph type="sldNum" sz="quarter" idx="12"/>
          </p:nvPr>
        </p:nvSpPr>
        <p:spPr/>
        <p:txBody>
          <a:bodyPr/>
          <a:lstStyle/>
          <a:p>
            <a:pPr>
              <a:defRPr/>
            </a:pPr>
            <a:fld id="{0537D641-EA86-43E5-82A3-949EEB2FB347}"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896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March 2007</a:t>
            </a:r>
          </a:p>
        </p:txBody>
      </p:sp>
      <p:sp>
        <p:nvSpPr>
          <p:cNvPr id="3" name="Footer Placeholder 2"/>
          <p:cNvSpPr>
            <a:spLocks noGrp="1"/>
          </p:cNvSpPr>
          <p:nvPr>
            <p:ph type="ftr" sz="quarter" idx="11"/>
          </p:nvPr>
        </p:nvSpPr>
        <p:spPr/>
        <p:txBody>
          <a:bodyPr/>
          <a:lstStyle/>
          <a:p>
            <a:pPr>
              <a:defRPr/>
            </a:pPr>
            <a:r>
              <a:rPr lang="en-US"/>
              <a:t>Public Procurement Rules Module 3</a:t>
            </a:r>
          </a:p>
        </p:txBody>
      </p:sp>
      <p:sp>
        <p:nvSpPr>
          <p:cNvPr id="4" name="Slide Number Placeholder 3"/>
          <p:cNvSpPr>
            <a:spLocks noGrp="1"/>
          </p:cNvSpPr>
          <p:nvPr>
            <p:ph type="sldNum" sz="quarter" idx="12"/>
          </p:nvPr>
        </p:nvSpPr>
        <p:spPr/>
        <p:txBody>
          <a:bodyPr/>
          <a:lstStyle/>
          <a:p>
            <a:pPr>
              <a:defRPr/>
            </a:pPr>
            <a:fld id="{77D4B5C4-908C-47F0-A8A1-B1F812AA6F82}" type="slidenum">
              <a:rPr lang="en-US" altLang="en-US" smtClean="0"/>
              <a:pPr>
                <a:defRPr/>
              </a:pPr>
              <a:t>‹#›</a:t>
            </a:fld>
            <a:endParaRPr lang="en-US" altLang="en-US"/>
          </a:p>
        </p:txBody>
      </p:sp>
    </p:spTree>
    <p:extLst>
      <p:ext uri="{BB962C8B-B14F-4D97-AF65-F5344CB8AC3E}">
        <p14:creationId xmlns:p14="http://schemas.microsoft.com/office/powerpoint/2010/main" val="107728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March 2007</a:t>
            </a:r>
          </a:p>
        </p:txBody>
      </p:sp>
      <p:sp>
        <p:nvSpPr>
          <p:cNvPr id="6" name="Footer Placeholder 5"/>
          <p:cNvSpPr>
            <a:spLocks noGrp="1"/>
          </p:cNvSpPr>
          <p:nvPr>
            <p:ph type="ftr" sz="quarter" idx="11"/>
          </p:nvPr>
        </p:nvSpPr>
        <p:spPr/>
        <p:txBody>
          <a:bodyPr/>
          <a:lstStyle/>
          <a:p>
            <a:pPr>
              <a:defRPr/>
            </a:pPr>
            <a:r>
              <a:rPr lang="en-US"/>
              <a:t>Public Procurement Rules Module 3</a:t>
            </a:r>
          </a:p>
        </p:txBody>
      </p:sp>
      <p:sp>
        <p:nvSpPr>
          <p:cNvPr id="7" name="Slide Number Placeholder 6"/>
          <p:cNvSpPr>
            <a:spLocks noGrp="1"/>
          </p:cNvSpPr>
          <p:nvPr>
            <p:ph type="sldNum" sz="quarter" idx="12"/>
          </p:nvPr>
        </p:nvSpPr>
        <p:spPr/>
        <p:txBody>
          <a:bodyPr/>
          <a:lstStyle/>
          <a:p>
            <a:pPr>
              <a:defRPr/>
            </a:pPr>
            <a:fld id="{FF3A79A6-7141-4344-80F6-A5CA7E5B5DDA}" type="slidenum">
              <a:rPr lang="en-US" altLang="en-US" smtClean="0"/>
              <a:pPr>
                <a:defRPr/>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87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March 2007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71CA9BDC-B5F7-44D3-8E15-39F34CC817E4}" type="slidenum">
              <a:rPr lang="en-US" altLang="en-US" smtClean="0"/>
              <a:pPr>
                <a:defRPr/>
              </a:pPr>
              <a:t>‹#›</a:t>
            </a:fld>
            <a:endParaRPr lang="en-US" altLang="en-US"/>
          </a:p>
        </p:txBody>
      </p:sp>
    </p:spTree>
    <p:extLst>
      <p:ext uri="{BB962C8B-B14F-4D97-AF65-F5344CB8AC3E}">
        <p14:creationId xmlns:p14="http://schemas.microsoft.com/office/powerpoint/2010/main" val="2480166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r>
              <a:rPr lang="en-US"/>
              <a:t>March 2007</a:t>
            </a: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US"/>
              <a:t>Public Procurement Rules Module 3</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4EC4833-9389-468C-A590-FCF71F2FCD1D}" type="slidenum">
              <a:rPr lang="en-US" altLang="en-US" smtClean="0"/>
              <a:pPr>
                <a:defRPr/>
              </a:pPr>
              <a:t>‹#›</a:t>
            </a:fld>
            <a:endParaRPr lang="en-US" altLang="en-US"/>
          </a:p>
        </p:txBody>
      </p:sp>
    </p:spTree>
    <p:extLst>
      <p:ext uri="{BB962C8B-B14F-4D97-AF65-F5344CB8AC3E}">
        <p14:creationId xmlns:p14="http://schemas.microsoft.com/office/powerpoint/2010/main" val="3695126072"/>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 id="2147484166" r:id="rId13"/>
    <p:sldLayoutId id="2147484167" r:id="rId14"/>
    <p:sldLayoutId id="2147484168" r:id="rId15"/>
    <p:sldLayoutId id="2147484169" r:id="rId16"/>
    <p:sldLayoutId id="2147484170"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a:spLocks noGrp="1"/>
          </p:cNvSpPr>
          <p:nvPr>
            <p:ph type="ctrTitle"/>
          </p:nvPr>
        </p:nvSpPr>
        <p:spPr>
          <a:xfrm>
            <a:off x="1393508" y="1600200"/>
            <a:ext cx="6356984" cy="1851850"/>
          </a:xfrm>
        </p:spPr>
        <p:txBody>
          <a:bodyPr rtlCol="0">
            <a:normAutofit fontScale="90000"/>
          </a:bodyPr>
          <a:lstStyle/>
          <a:p>
            <a:pPr algn="ctr" eaLnBrk="1" fontAlgn="auto" hangingPunct="1">
              <a:spcAft>
                <a:spcPts val="0"/>
              </a:spcAft>
              <a:defRPr/>
            </a:pPr>
            <a:br>
              <a:rPr lang="en-US" altLang="en-US" sz="2000" b="1" dirty="0"/>
            </a:br>
            <a:br>
              <a:rPr lang="en-US" altLang="en-US" sz="2000" b="1" dirty="0"/>
            </a:br>
            <a:r>
              <a:rPr lang="en-US" altLang="en-US" sz="2000" b="1" dirty="0"/>
              <a:t>REPUBLIC OF NAMIBIA</a:t>
            </a:r>
            <a:br>
              <a:rPr lang="en-US" altLang="en-US" sz="2000" b="1" dirty="0"/>
            </a:br>
            <a:r>
              <a:rPr lang="en-US" altLang="en-US" sz="2000" b="1" dirty="0"/>
              <a:t>MINISTRY OF FINANCE</a:t>
            </a:r>
            <a:br>
              <a:rPr lang="en-US" altLang="en-US" sz="2000" b="1" dirty="0"/>
            </a:br>
            <a:r>
              <a:rPr lang="en-US" altLang="en-US" sz="2000" b="1" dirty="0"/>
              <a:t>Procurement Policy Unit </a:t>
            </a:r>
            <a:br>
              <a:rPr lang="en-US" altLang="en-US" sz="2000" b="1" dirty="0"/>
            </a:br>
            <a:br>
              <a:rPr lang="en-US" altLang="en-US" sz="2000" b="1" dirty="0"/>
            </a:br>
            <a:r>
              <a:rPr lang="en-US" sz="5000" b="1" dirty="0"/>
              <a:t>Procurement Workshop</a:t>
            </a: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r>
              <a:rPr lang="en-US" sz="3200" b="1" dirty="0"/>
              <a:t> </a:t>
            </a:r>
            <a:br>
              <a:rPr lang="en-US" sz="3200" b="1" dirty="0"/>
            </a:br>
            <a:br>
              <a:rPr lang="en-US" sz="3200" b="1" dirty="0"/>
            </a:br>
            <a:br>
              <a:rPr lang="en-US" sz="3200" b="1" dirty="0"/>
            </a:br>
            <a:br>
              <a:rPr lang="en-US" sz="3200" b="1" dirty="0"/>
            </a:br>
            <a:br>
              <a:rPr lang="en-US" sz="3200" b="1" dirty="0"/>
            </a:br>
            <a:br>
              <a:rPr lang="en-US" sz="3200" b="1" dirty="0"/>
            </a:br>
            <a:br>
              <a:rPr lang="en-US" sz="2200" b="1" dirty="0"/>
            </a:br>
            <a:r>
              <a:rPr lang="en-US" sz="2200" b="1" dirty="0"/>
              <a:t>Oshana Regional Council</a:t>
            </a:r>
            <a:br>
              <a:rPr lang="en-US" sz="3200" b="1" dirty="0"/>
            </a:br>
            <a:br>
              <a:rPr lang="en-US" sz="3000" b="1" dirty="0"/>
            </a:br>
            <a:r>
              <a:rPr lang="en-US" altLang="en-US" sz="2000" b="1" dirty="0">
                <a:solidFill>
                  <a:schemeClr val="accent4">
                    <a:lumMod val="50000"/>
                  </a:schemeClr>
                </a:solidFill>
              </a:rPr>
              <a:t>Procurement Methods</a:t>
            </a:r>
            <a:endParaRPr lang="en-GB" altLang="en-US" sz="2000" b="1" dirty="0">
              <a:solidFill>
                <a:schemeClr val="accent4">
                  <a:lumMod val="50000"/>
                </a:schemeClr>
              </a:solidFill>
            </a:endParaRPr>
          </a:p>
        </p:txBody>
      </p:sp>
      <p:sp>
        <p:nvSpPr>
          <p:cNvPr id="6146" name="Subtitle 2"/>
          <p:cNvSpPr>
            <a:spLocks noGrp="1"/>
          </p:cNvSpPr>
          <p:nvPr>
            <p:ph type="subTitle" idx="1"/>
          </p:nvPr>
        </p:nvSpPr>
        <p:spPr>
          <a:xfrm>
            <a:off x="2057400" y="3530605"/>
            <a:ext cx="5308866" cy="2772576"/>
          </a:xfrm>
        </p:spPr>
        <p:txBody>
          <a:bodyPr rtlCol="0">
            <a:noAutofit/>
          </a:bodyPr>
          <a:lstStyle/>
          <a:p>
            <a:pPr>
              <a:lnSpc>
                <a:spcPct val="100000"/>
              </a:lnSpc>
              <a:spcBef>
                <a:spcPts val="0"/>
              </a:spcBef>
              <a:defRPr/>
            </a:pPr>
            <a:endParaRPr lang="en-US" altLang="en-US" sz="1600" b="1" dirty="0"/>
          </a:p>
          <a:p>
            <a:pPr>
              <a:lnSpc>
                <a:spcPct val="100000"/>
              </a:lnSpc>
              <a:spcBef>
                <a:spcPts val="0"/>
              </a:spcBef>
              <a:defRPr/>
            </a:pPr>
            <a:r>
              <a:rPr lang="en-US" altLang="en-US" sz="1600" b="1" dirty="0"/>
              <a:t>      Presenter:  Nicky K. Paavo.</a:t>
            </a:r>
          </a:p>
          <a:p>
            <a:pPr>
              <a:lnSpc>
                <a:spcPct val="100000"/>
              </a:lnSpc>
              <a:spcBef>
                <a:spcPts val="0"/>
              </a:spcBef>
              <a:defRPr/>
            </a:pPr>
            <a:r>
              <a:rPr lang="en-US" altLang="en-US" sz="1600" b="1" dirty="0"/>
              <a:t>Member of PMU</a:t>
            </a:r>
          </a:p>
          <a:p>
            <a:pPr>
              <a:lnSpc>
                <a:spcPct val="100000"/>
              </a:lnSpc>
              <a:spcBef>
                <a:spcPts val="0"/>
              </a:spcBef>
              <a:defRPr/>
            </a:pPr>
            <a:r>
              <a:rPr lang="en-US" altLang="en-US" sz="1600" b="1" dirty="0"/>
              <a:t>						      </a:t>
            </a:r>
          </a:p>
          <a:p>
            <a:pPr>
              <a:lnSpc>
                <a:spcPct val="100000"/>
              </a:lnSpc>
              <a:spcBef>
                <a:spcPts val="0"/>
              </a:spcBef>
              <a:defRPr/>
            </a:pPr>
            <a:endParaRPr lang="en-US" altLang="en-US" sz="1600" b="1" dirty="0"/>
          </a:p>
          <a:p>
            <a:pPr>
              <a:lnSpc>
                <a:spcPct val="100000"/>
              </a:lnSpc>
              <a:spcBef>
                <a:spcPts val="0"/>
              </a:spcBef>
              <a:buFont typeface="Arial" panose="020B0604020202020204" pitchFamily="34" charset="0"/>
              <a:buNone/>
              <a:defRPr/>
            </a:pPr>
            <a:endParaRPr lang="en-GB" altLang="en-US" sz="1600" b="1" dirty="0"/>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BCB838-316C-455E-A7F6-95BB4A7777AD}" type="slidenum">
              <a:rPr lang="en-US" altLang="en-US" smtClean="0">
                <a:solidFill>
                  <a:srgbClr val="FFFFFF"/>
                </a:solidFill>
              </a:rPr>
              <a:pPr/>
              <a:t>1</a:t>
            </a:fld>
            <a:endParaRPr lang="en-US" altLang="en-US">
              <a:solidFill>
                <a:srgbClr val="FFFFFF"/>
              </a:solidFill>
            </a:endParaRPr>
          </a:p>
        </p:txBody>
      </p:sp>
      <p:sp>
        <p:nvSpPr>
          <p:cNvPr id="2" name="Rectangle 1">
            <a:extLst>
              <a:ext uri="{FF2B5EF4-FFF2-40B4-BE49-F238E27FC236}">
                <a16:creationId xmlns:a16="http://schemas.microsoft.com/office/drawing/2014/main" id="{EF394239-1917-4DCC-A570-15FC6746F459}"/>
              </a:ext>
            </a:extLst>
          </p:cNvPr>
          <p:cNvSpPr/>
          <p:nvPr/>
        </p:nvSpPr>
        <p:spPr>
          <a:xfrm>
            <a:off x="3200400" y="4916893"/>
            <a:ext cx="4674124" cy="338554"/>
          </a:xfrm>
          <a:prstGeom prst="rect">
            <a:avLst/>
          </a:prstGeom>
        </p:spPr>
        <p:txBody>
          <a:bodyPr wrap="square">
            <a:spAutoFit/>
          </a:bodyPr>
          <a:lstStyle/>
          <a:p>
            <a:pPr eaLnBrk="1" fontAlgn="auto" hangingPunct="1">
              <a:spcBef>
                <a:spcPts val="0"/>
              </a:spcBef>
              <a:spcAft>
                <a:spcPts val="200"/>
              </a:spcAft>
              <a:buClr>
                <a:schemeClr val="accent1"/>
              </a:buClr>
              <a:buSzPct val="100000"/>
              <a:defRPr/>
            </a:pPr>
            <a:endParaRPr lang="en-GB" altLang="en-US" sz="1600" b="1" cap="all" spc="200" dirty="0">
              <a:solidFill>
                <a:schemeClr val="tx2"/>
              </a:solidFill>
              <a:latin typeface="+mj-lt"/>
            </a:endParaRPr>
          </a:p>
        </p:txBody>
      </p:sp>
      <p:pic>
        <p:nvPicPr>
          <p:cNvPr id="4" name="Picture 3"/>
          <p:cNvPicPr>
            <a:picLocks noChangeAspect="1"/>
          </p:cNvPicPr>
          <p:nvPr/>
        </p:nvPicPr>
        <p:blipFill>
          <a:blip r:embed="rId2"/>
          <a:stretch>
            <a:fillRect/>
          </a:stretch>
        </p:blipFill>
        <p:spPr>
          <a:xfrm>
            <a:off x="7681471" y="76200"/>
            <a:ext cx="1428750" cy="1524000"/>
          </a:xfrm>
          <a:prstGeom prst="rect">
            <a:avLst/>
          </a:prstGeom>
        </p:spPr>
      </p:pic>
    </p:spTree>
    <p:extLst>
      <p:ext uri="{BB962C8B-B14F-4D97-AF65-F5344CB8AC3E}">
        <p14:creationId xmlns:p14="http://schemas.microsoft.com/office/powerpoint/2010/main" val="91292210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7379D-0024-D7F5-5293-2B02E6E4DA3F}"/>
              </a:ext>
            </a:extLst>
          </p:cNvPr>
          <p:cNvSpPr>
            <a:spLocks noGrp="1"/>
          </p:cNvSpPr>
          <p:nvPr>
            <p:ph type="title"/>
          </p:nvPr>
        </p:nvSpPr>
        <p:spPr/>
        <p:txBody>
          <a:bodyPr>
            <a:normAutofit fontScale="90000"/>
          </a:bodyPr>
          <a:lstStyle/>
          <a:p>
            <a:r>
              <a:rPr kumimoji="0" lang="x-none" altLang="x-none" sz="2000" b="1" i="0" u="none" strike="noStrike" kern="1200" cap="none" spc="0" normalizeH="0" baseline="0" noProof="0" dirty="0">
                <a:ln>
                  <a:noFill/>
                </a:ln>
                <a:solidFill>
                  <a:prstClr val="black"/>
                </a:solidFill>
                <a:effectLst/>
                <a:uLnTx/>
                <a:uFillTx/>
                <a:latin typeface="Arial" charset="0"/>
                <a:ea typeface="+mj-ea"/>
                <a:cs typeface="+mj-cs"/>
              </a:rPr>
              <a:t>ANNEXURE 2 </a:t>
            </a:r>
            <a:br>
              <a:rPr kumimoji="0" lang="x-none" altLang="x-none" sz="2000" b="0" i="0" u="none" strike="noStrike" kern="1200" cap="none" spc="0" normalizeH="0" baseline="0" noProof="0" dirty="0">
                <a:ln>
                  <a:noFill/>
                </a:ln>
                <a:solidFill>
                  <a:prstClr val="black"/>
                </a:solidFill>
                <a:effectLst/>
                <a:uLnTx/>
                <a:uFillTx/>
                <a:latin typeface="Arial" charset="0"/>
                <a:ea typeface="+mj-ea"/>
                <a:cs typeface="+mj-cs"/>
              </a:rPr>
            </a:br>
            <a:r>
              <a:rPr kumimoji="0" lang="x-none" altLang="x-none" sz="2000" b="0" i="0" u="none" strike="noStrike" kern="1200" cap="none" spc="0" normalizeH="0" baseline="0" noProof="0" dirty="0">
                <a:ln>
                  <a:noFill/>
                </a:ln>
                <a:solidFill>
                  <a:prstClr val="black"/>
                </a:solidFill>
                <a:effectLst/>
                <a:uLnTx/>
                <a:uFillTx/>
                <a:latin typeface="Arial" charset="0"/>
                <a:ea typeface="+mj-ea"/>
                <a:cs typeface="+mj-cs"/>
              </a:rPr>
              <a:t>PROCUREMENT THRESHOLDS FOR PROCUREMENT METHODS (Section 30(a), 31(1)(b), 32(1), 35(2) and 38(1) of the Act) (Regulation 3)</a:t>
            </a:r>
            <a:endParaRPr lang="en-ZA" dirty="0"/>
          </a:p>
        </p:txBody>
      </p:sp>
      <p:pic>
        <p:nvPicPr>
          <p:cNvPr id="6" name="Content Placeholder 5">
            <a:extLst>
              <a:ext uri="{FF2B5EF4-FFF2-40B4-BE49-F238E27FC236}">
                <a16:creationId xmlns:a16="http://schemas.microsoft.com/office/drawing/2014/main" id="{EADE65BB-FFA9-519C-3E41-B223ED623F6F}"/>
              </a:ext>
            </a:extLst>
          </p:cNvPr>
          <p:cNvPicPr>
            <a:picLocks noGrp="1" noChangeAspect="1"/>
          </p:cNvPicPr>
          <p:nvPr>
            <p:ph idx="1"/>
          </p:nvPr>
        </p:nvPicPr>
        <p:blipFill>
          <a:blip r:embed="rId2"/>
          <a:stretch>
            <a:fillRect/>
          </a:stretch>
        </p:blipFill>
        <p:spPr>
          <a:xfrm>
            <a:off x="685800" y="2362199"/>
            <a:ext cx="7772400" cy="3877733"/>
          </a:xfrm>
        </p:spPr>
      </p:pic>
      <p:sp>
        <p:nvSpPr>
          <p:cNvPr id="4" name="Slide Number Placeholder 3">
            <a:extLst>
              <a:ext uri="{FF2B5EF4-FFF2-40B4-BE49-F238E27FC236}">
                <a16:creationId xmlns:a16="http://schemas.microsoft.com/office/drawing/2014/main" id="{B25B1077-6A2D-18B2-4878-95A058C966FC}"/>
              </a:ext>
            </a:extLst>
          </p:cNvPr>
          <p:cNvSpPr>
            <a:spLocks noGrp="1"/>
          </p:cNvSpPr>
          <p:nvPr>
            <p:ph type="sldNum" sz="quarter" idx="12"/>
          </p:nvPr>
        </p:nvSpPr>
        <p:spPr/>
        <p:txBody>
          <a:bodyPr/>
          <a:lstStyle/>
          <a:p>
            <a:pPr>
              <a:defRPr/>
            </a:pPr>
            <a:fld id="{BF2C6774-6319-462E-91F7-24347D5CF932}" type="slidenum">
              <a:rPr lang="en-US" altLang="en-US" smtClean="0"/>
              <a:pPr>
                <a:defRPr/>
              </a:pPr>
              <a:t>10</a:t>
            </a:fld>
            <a:endParaRPr lang="en-US" altLang="en-US"/>
          </a:p>
        </p:txBody>
      </p:sp>
    </p:spTree>
    <p:extLst>
      <p:ext uri="{BB962C8B-B14F-4D97-AF65-F5344CB8AC3E}">
        <p14:creationId xmlns:p14="http://schemas.microsoft.com/office/powerpoint/2010/main" val="343044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2499-0DD6-8472-AAA6-0609A945DDA3}"/>
              </a:ext>
            </a:extLst>
          </p:cNvPr>
          <p:cNvSpPr>
            <a:spLocks noGrp="1"/>
          </p:cNvSpPr>
          <p:nvPr>
            <p:ph type="title"/>
          </p:nvPr>
        </p:nvSpPr>
        <p:spPr/>
        <p:txBody>
          <a:bodyPr>
            <a:normAutofit/>
          </a:bodyPr>
          <a:lstStyle/>
          <a:p>
            <a:r>
              <a:rPr lang="en-US" sz="4000" b="1" dirty="0"/>
              <a:t>Request For Sealed Quotation </a:t>
            </a:r>
            <a:endParaRPr lang="en-NA" b="1" dirty="0"/>
          </a:p>
        </p:txBody>
      </p:sp>
      <p:sp>
        <p:nvSpPr>
          <p:cNvPr id="3" name="Content Placeholder 2">
            <a:extLst>
              <a:ext uri="{FF2B5EF4-FFF2-40B4-BE49-F238E27FC236}">
                <a16:creationId xmlns:a16="http://schemas.microsoft.com/office/drawing/2014/main" id="{06B1804F-49AA-B41A-E4A7-442927C45369}"/>
              </a:ext>
            </a:extLst>
          </p:cNvPr>
          <p:cNvSpPr>
            <a:spLocks noGrp="1"/>
          </p:cNvSpPr>
          <p:nvPr>
            <p:ph idx="1"/>
          </p:nvPr>
        </p:nvSpPr>
        <p:spPr>
          <a:xfrm>
            <a:off x="838200" y="2362199"/>
            <a:ext cx="7543799" cy="3733801"/>
          </a:xfrm>
        </p:spPr>
        <p:txBody>
          <a:bodyPr>
            <a:normAutofit fontScale="62500" lnSpcReduction="20000"/>
          </a:bodyPr>
          <a:lstStyle/>
          <a:p>
            <a:r>
              <a:rPr lang="en-US" sz="2900" dirty="0"/>
              <a:t>The request for sealed quotations method may be used for the procurement of -</a:t>
            </a:r>
          </a:p>
          <a:p>
            <a:pPr lvl="1"/>
            <a:r>
              <a:rPr lang="en-US" sz="2900" b="1" dirty="0"/>
              <a:t>readily available commercially standard goods not specially manufactured to the specifications of the public entity</a:t>
            </a:r>
            <a:r>
              <a:rPr lang="en-US" sz="2900" dirty="0"/>
              <a:t>;</a:t>
            </a:r>
          </a:p>
          <a:p>
            <a:pPr lvl="1"/>
            <a:r>
              <a:rPr lang="en-US" sz="2900" dirty="0"/>
              <a:t>small services; or small works,</a:t>
            </a:r>
          </a:p>
          <a:p>
            <a:r>
              <a:rPr lang="en-US" sz="2900" dirty="0"/>
              <a:t>Estimated value procurement not exceeding threshold amount (N$2M)</a:t>
            </a:r>
          </a:p>
          <a:p>
            <a:r>
              <a:rPr lang="en-GB" sz="2900" dirty="0"/>
              <a:t>Request for sealed quotations method may be used for the procurement of -</a:t>
            </a:r>
          </a:p>
          <a:p>
            <a:pPr marL="0" indent="0">
              <a:buNone/>
            </a:pPr>
            <a:r>
              <a:rPr lang="en-GB" sz="2900" dirty="0"/>
              <a:t>(a) readily available commercially standard goods not specially manufactured to the particular specifications of the public entity;</a:t>
            </a:r>
          </a:p>
          <a:p>
            <a:pPr marL="0" indent="0">
              <a:buNone/>
            </a:pPr>
            <a:r>
              <a:rPr lang="en-GB" sz="2900" dirty="0"/>
              <a:t>(b) small services; or</a:t>
            </a:r>
          </a:p>
          <a:p>
            <a:pPr marL="0" indent="0">
              <a:buNone/>
            </a:pPr>
            <a:r>
              <a:rPr lang="en-GB" sz="2900" dirty="0"/>
              <a:t>(c) small works.</a:t>
            </a:r>
            <a:endParaRPr lang="en-US" sz="2900" dirty="0">
              <a:latin typeface="Cambria" panose="02040503050406030204" pitchFamily="18" charset="0"/>
            </a:endParaRPr>
          </a:p>
          <a:p>
            <a:endParaRPr lang="en-US" sz="2400" dirty="0"/>
          </a:p>
          <a:p>
            <a:endParaRPr lang="en-GB" dirty="0"/>
          </a:p>
          <a:p>
            <a:endParaRPr lang="en-NA" dirty="0"/>
          </a:p>
        </p:txBody>
      </p:sp>
      <p:sp>
        <p:nvSpPr>
          <p:cNvPr id="4" name="Slide Number Placeholder 3">
            <a:extLst>
              <a:ext uri="{FF2B5EF4-FFF2-40B4-BE49-F238E27FC236}">
                <a16:creationId xmlns:a16="http://schemas.microsoft.com/office/drawing/2014/main" id="{9A331493-CDF2-321D-DE21-D0AE579487D6}"/>
              </a:ext>
            </a:extLst>
          </p:cNvPr>
          <p:cNvSpPr>
            <a:spLocks noGrp="1"/>
          </p:cNvSpPr>
          <p:nvPr>
            <p:ph type="sldNum" sz="quarter" idx="12"/>
          </p:nvPr>
        </p:nvSpPr>
        <p:spPr/>
        <p:txBody>
          <a:bodyPr/>
          <a:lstStyle/>
          <a:p>
            <a:pPr>
              <a:defRPr/>
            </a:pPr>
            <a:fld id="{BF2C6774-6319-462E-91F7-24347D5CF932}" type="slidenum">
              <a:rPr lang="en-US" altLang="en-US" smtClean="0"/>
              <a:pPr>
                <a:defRPr/>
              </a:pPr>
              <a:t>11</a:t>
            </a:fld>
            <a:endParaRPr lang="en-US" altLang="en-US"/>
          </a:p>
        </p:txBody>
      </p:sp>
    </p:spTree>
    <p:extLst>
      <p:ext uri="{BB962C8B-B14F-4D97-AF65-F5344CB8AC3E}">
        <p14:creationId xmlns:p14="http://schemas.microsoft.com/office/powerpoint/2010/main" val="379381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204373"/>
            <a:ext cx="7688125" cy="1485900"/>
          </a:xfrm>
        </p:spPr>
        <p:txBody>
          <a:bodyPr>
            <a:normAutofit/>
          </a:bodyPr>
          <a:lstStyle/>
          <a:p>
            <a:pPr algn="ctr" eaLnBrk="1" hangingPunct="1"/>
            <a:br>
              <a:rPr lang="en-ZA" altLang="en-US" sz="2400" b="1" dirty="0"/>
            </a:br>
            <a:r>
              <a:rPr kumimoji="0" lang="en-US" sz="36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Emergency procurement</a:t>
            </a:r>
            <a:br>
              <a:rPr kumimoji="0" lang="en-US" sz="36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br>
            <a:r>
              <a:rPr kumimoji="0" lang="en-US" sz="2700" b="1" i="0" u="none" strike="noStrike" kern="1200" cap="none" spc="0" normalizeH="0" baseline="0" noProof="0" dirty="0">
                <a:ln>
                  <a:noFill/>
                </a:ln>
                <a:solidFill>
                  <a:srgbClr val="FF0000"/>
                </a:solidFill>
                <a:effectLst/>
                <a:uLnTx/>
                <a:uFillTx/>
                <a:latin typeface="Century Gothic" panose="020B0502020202020204"/>
                <a:ea typeface="+mj-ea"/>
                <a:cs typeface="+mj-cs"/>
              </a:rPr>
              <a:t>Amended</a:t>
            </a:r>
            <a:endParaRPr lang="en-ZA" altLang="en-US" sz="2700" b="1" dirty="0">
              <a:solidFill>
                <a:srgbClr val="FF0000"/>
              </a:solidFill>
            </a:endParaRPr>
          </a:p>
        </p:txBody>
      </p:sp>
      <p:sp>
        <p:nvSpPr>
          <p:cNvPr id="3" name="Content Placeholder 2"/>
          <p:cNvSpPr>
            <a:spLocks noGrp="1"/>
          </p:cNvSpPr>
          <p:nvPr>
            <p:ph idx="1"/>
          </p:nvPr>
        </p:nvSpPr>
        <p:spPr>
          <a:xfrm>
            <a:off x="522366" y="1600201"/>
            <a:ext cx="7772400" cy="4419600"/>
          </a:xfrm>
        </p:spPr>
        <p:txBody>
          <a:bodyPr rtlCol="0">
            <a:noAutofit/>
          </a:bodyPr>
          <a:lstStyle/>
          <a:p>
            <a:pPr marL="0" indent="0">
              <a:buNone/>
            </a:pPr>
            <a:r>
              <a:rPr lang="en-US" sz="1800" dirty="0"/>
              <a:t>A public entity may procure goods, works or services using the </a:t>
            </a:r>
            <a:r>
              <a:rPr lang="en-US" sz="1800" b="1" dirty="0"/>
              <a:t>direct procurement method </a:t>
            </a:r>
            <a:r>
              <a:rPr lang="en-US" sz="1800" dirty="0"/>
              <a:t>in cases of emergency.</a:t>
            </a:r>
          </a:p>
          <a:p>
            <a:r>
              <a:rPr lang="en-US" sz="1800" dirty="0"/>
              <a:t>The scope of the emergency procurement is, as far as possible, limited to the period of the emergency, so that appropriate competitive procurement methods may be utilized </a:t>
            </a:r>
          </a:p>
          <a:p>
            <a:pPr marL="530352" lvl="1" indent="0">
              <a:buNone/>
            </a:pPr>
            <a:r>
              <a:rPr lang="en-US" sz="1800" dirty="0"/>
              <a:t>“emergency”, includes a situation where </a:t>
            </a:r>
            <a:r>
              <a:rPr lang="mr-IN" sz="1800" dirty="0"/>
              <a:t>–</a:t>
            </a:r>
            <a:endParaRPr lang="en-US" sz="1800" dirty="0"/>
          </a:p>
          <a:p>
            <a:r>
              <a:rPr lang="en-US" sz="1800" dirty="0"/>
              <a:t>the country is either seriously threatened by or actually confronted with a natural disaster, catastrophe, or war;</a:t>
            </a:r>
          </a:p>
          <a:p>
            <a:r>
              <a:rPr lang="en-US" sz="1800" dirty="0"/>
              <a:t>life or the quality of life or environment may be seriously compromised; or</a:t>
            </a:r>
          </a:p>
          <a:p>
            <a:r>
              <a:rPr lang="en-US" sz="1800" dirty="0"/>
              <a:t>the condition or quality of goods, equipment, building or publicly owned capital goods may seriously deteriorate, unless action is urgently and necessarily taken to maintain them in their actual value or usefulness.</a:t>
            </a:r>
          </a:p>
          <a:p>
            <a:pPr marL="384048" lvl="1">
              <a:spcBef>
                <a:spcPts val="1000"/>
              </a:spcBef>
              <a:buFont typeface="Franklin Gothic Book" panose="020B0503020102020204" pitchFamily="34" charset="0"/>
              <a:buChar char="■"/>
            </a:pPr>
            <a:r>
              <a:rPr lang="en-US" altLang="en-US" sz="1600" b="1" i="0" dirty="0">
                <a:solidFill>
                  <a:srgbClr val="FF0000"/>
                </a:solidFill>
              </a:rPr>
              <a:t>Public Entity may get authorization from the Minister to procure above the public entity's threshold for emergency circumstance in terms of Section4(2).</a:t>
            </a:r>
          </a:p>
          <a:p>
            <a:pPr marL="571500" lvl="1" indent="-571500" algn="just">
              <a:lnSpc>
                <a:spcPct val="124000"/>
              </a:lnSpc>
              <a:spcBef>
                <a:spcPts val="1000"/>
              </a:spcBef>
            </a:pPr>
            <a:endParaRPr lang="en-US" sz="2000" dirty="0">
              <a:latin typeface="Cambria" panose="02040503050406030204" pitchFamily="18" charset="0"/>
            </a:endParaRP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E5C224-D7F5-45AB-A551-9FA8CC8E3144}" type="slidenum">
              <a:rPr lang="en-US" altLang="en-US" smtClean="0">
                <a:solidFill>
                  <a:srgbClr val="FFFFFF"/>
                </a:solidFill>
                <a:latin typeface="Franklin Gothic Book" panose="020B0503020102020204" pitchFamily="34" charset="0"/>
              </a:rPr>
              <a:pPr/>
              <a:t>12</a:t>
            </a:fld>
            <a:endParaRPr lang="en-US" altLang="en-US">
              <a:solidFill>
                <a:srgbClr val="FFFFFF"/>
              </a:solidFill>
              <a:latin typeface="Franklin Gothic Book" panose="020B0503020102020204" pitchFamily="34" charset="0"/>
            </a:endParaRPr>
          </a:p>
        </p:txBody>
      </p:sp>
      <p:pic>
        <p:nvPicPr>
          <p:cNvPr id="5" name="Picture 4"/>
          <p:cNvPicPr>
            <a:picLocks noChangeAspect="1"/>
          </p:cNvPicPr>
          <p:nvPr/>
        </p:nvPicPr>
        <p:blipFill>
          <a:blip r:embed="rId3"/>
          <a:stretch>
            <a:fillRect/>
          </a:stretch>
        </p:blipFill>
        <p:spPr>
          <a:xfrm>
            <a:off x="0" y="6288186"/>
            <a:ext cx="546735" cy="583184"/>
          </a:xfrm>
          <a:prstGeom prst="rect">
            <a:avLst/>
          </a:prstGeom>
        </p:spPr>
      </p:pic>
    </p:spTree>
    <p:extLst>
      <p:ext uri="{BB962C8B-B14F-4D97-AF65-F5344CB8AC3E}">
        <p14:creationId xmlns:p14="http://schemas.microsoft.com/office/powerpoint/2010/main" val="4083855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E0F7A-DE23-8844-337A-084B4920103D}"/>
              </a:ext>
            </a:extLst>
          </p:cNvPr>
          <p:cNvSpPr>
            <a:spLocks noGrp="1"/>
          </p:cNvSpPr>
          <p:nvPr>
            <p:ph type="title"/>
          </p:nvPr>
        </p:nvSpPr>
        <p:spPr/>
        <p:txBody>
          <a:bodyPr>
            <a:normAutofit/>
          </a:bodyPr>
          <a:lstStyle/>
          <a:p>
            <a:r>
              <a:rPr lang="en-US" b="1" dirty="0"/>
              <a:t>Execution by public entities </a:t>
            </a:r>
            <a:endParaRPr lang="en-NA" dirty="0"/>
          </a:p>
        </p:txBody>
      </p:sp>
      <p:sp>
        <p:nvSpPr>
          <p:cNvPr id="3" name="Content Placeholder 2">
            <a:extLst>
              <a:ext uri="{FF2B5EF4-FFF2-40B4-BE49-F238E27FC236}">
                <a16:creationId xmlns:a16="http://schemas.microsoft.com/office/drawing/2014/main" id="{65357936-B3B0-F5E7-C9B1-A0E28D2D5E39}"/>
              </a:ext>
            </a:extLst>
          </p:cNvPr>
          <p:cNvSpPr>
            <a:spLocks noGrp="1"/>
          </p:cNvSpPr>
          <p:nvPr>
            <p:ph idx="1"/>
          </p:nvPr>
        </p:nvSpPr>
        <p:spPr>
          <a:xfrm>
            <a:off x="609600" y="1981200"/>
            <a:ext cx="7924800" cy="4648199"/>
          </a:xfrm>
        </p:spPr>
        <p:txBody>
          <a:bodyPr>
            <a:noAutofit/>
          </a:bodyPr>
          <a:lstStyle/>
          <a:p>
            <a:r>
              <a:rPr lang="en-ZA" sz="1400" dirty="0"/>
              <a:t>Execution by a public entity may be used in the case of one or more of the following conditions -</a:t>
            </a:r>
          </a:p>
          <a:p>
            <a:r>
              <a:rPr lang="en-ZA" sz="1400" dirty="0"/>
              <a:t>an activity is not likely to attract bidders, at least not at a reasonable price, in view of its size, nature, location or scattered location or financing or high mobilization costs for outside suppliers;</a:t>
            </a:r>
          </a:p>
          <a:p>
            <a:r>
              <a:rPr lang="en-ZA" sz="1400" dirty="0"/>
              <a:t>an activity is such that, if carried out by a supplier, it would impose an unacceptable risk on the supplier because the cost cannot be determined in advance;</a:t>
            </a:r>
          </a:p>
          <a:p>
            <a:r>
              <a:rPr lang="en-ZA" sz="1400" dirty="0"/>
              <a:t>the risk of unavoidable work interruptions is better borne by the public entity than by a supplier;</a:t>
            </a:r>
          </a:p>
          <a:p>
            <a:r>
              <a:rPr lang="en-ZA" sz="1400" dirty="0"/>
              <a:t>it has been demonstrated that execution by the public entity is the only practical method for the supply of services under special circumstances;</a:t>
            </a:r>
          </a:p>
          <a:p>
            <a:r>
              <a:rPr lang="en-ZA" sz="1400" dirty="0"/>
              <a:t>an activity for a pilot project of a particular nature for the development of a technology work method cannot be carried out by a supplier; </a:t>
            </a:r>
          </a:p>
          <a:p>
            <a:r>
              <a:rPr lang="en-ZA" sz="1400" dirty="0"/>
              <a:t>staff members of the public entity carry out the service without disrupting existing operations of the public entity because they are familiar with those operations;</a:t>
            </a:r>
          </a:p>
          <a:p>
            <a:r>
              <a:rPr lang="en-ZA" sz="1400" dirty="0"/>
              <a:t>a public entity has the capacity to do such work on behalf of the Government;</a:t>
            </a:r>
          </a:p>
        </p:txBody>
      </p:sp>
      <p:sp>
        <p:nvSpPr>
          <p:cNvPr id="4" name="Slide Number Placeholder 3">
            <a:extLst>
              <a:ext uri="{FF2B5EF4-FFF2-40B4-BE49-F238E27FC236}">
                <a16:creationId xmlns:a16="http://schemas.microsoft.com/office/drawing/2014/main" id="{300F3C75-C5ED-0AA9-2BC8-D2D2152B2D8D}"/>
              </a:ext>
            </a:extLst>
          </p:cNvPr>
          <p:cNvSpPr>
            <a:spLocks noGrp="1"/>
          </p:cNvSpPr>
          <p:nvPr>
            <p:ph type="sldNum" sz="quarter" idx="12"/>
          </p:nvPr>
        </p:nvSpPr>
        <p:spPr/>
        <p:txBody>
          <a:bodyPr/>
          <a:lstStyle/>
          <a:p>
            <a:pPr>
              <a:defRPr/>
            </a:pPr>
            <a:fld id="{BF2C6774-6319-462E-91F7-24347D5CF932}" type="slidenum">
              <a:rPr lang="en-US" altLang="en-US" smtClean="0"/>
              <a:pPr>
                <a:defRPr/>
              </a:pPr>
              <a:t>13</a:t>
            </a:fld>
            <a:endParaRPr lang="en-US" altLang="en-US"/>
          </a:p>
        </p:txBody>
      </p:sp>
    </p:spTree>
    <p:extLst>
      <p:ext uri="{BB962C8B-B14F-4D97-AF65-F5344CB8AC3E}">
        <p14:creationId xmlns:p14="http://schemas.microsoft.com/office/powerpoint/2010/main" val="1754376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b="1" dirty="0"/>
              <a:t>Request for proposals</a:t>
            </a:r>
            <a:endParaRPr lang="en-ZA" altLang="en-US" b="1" dirty="0"/>
          </a:p>
        </p:txBody>
      </p:sp>
      <p:sp>
        <p:nvSpPr>
          <p:cNvPr id="3" name="Content Placeholder 2"/>
          <p:cNvSpPr>
            <a:spLocks noGrp="1"/>
          </p:cNvSpPr>
          <p:nvPr>
            <p:ph idx="1"/>
          </p:nvPr>
        </p:nvSpPr>
        <p:spPr>
          <a:xfrm>
            <a:off x="838200" y="2286001"/>
            <a:ext cx="7619999" cy="3649132"/>
          </a:xfrm>
        </p:spPr>
        <p:txBody>
          <a:bodyPr rtlCol="0">
            <a:normAutofit fontScale="25000" lnSpcReduction="20000"/>
          </a:bodyPr>
          <a:lstStyle/>
          <a:p>
            <a:pPr marL="274320" indent="-274320" algn="just" eaLnBrk="1" fontAlgn="auto" hangingPunct="1">
              <a:spcBef>
                <a:spcPts val="580"/>
              </a:spcBef>
              <a:spcAft>
                <a:spcPts val="0"/>
              </a:spcAft>
              <a:buFont typeface="Wingdings 2"/>
              <a:buChar char=""/>
              <a:defRPr/>
            </a:pPr>
            <a:endParaRPr lang="en-ZA" dirty="0"/>
          </a:p>
          <a:p>
            <a:pPr marL="0" indent="0">
              <a:buNone/>
            </a:pPr>
            <a:r>
              <a:rPr lang="en-US" sz="7400" dirty="0"/>
              <a:t>Request for proposals method is used for the procurement of consultancy services –Request for proposals based on:</a:t>
            </a:r>
          </a:p>
          <a:p>
            <a:pPr lvl="1"/>
            <a:r>
              <a:rPr lang="en-US" sz="7400" dirty="0"/>
              <a:t>quality and cost;</a:t>
            </a:r>
          </a:p>
          <a:p>
            <a:pPr lvl="1"/>
            <a:r>
              <a:rPr lang="en-US" sz="7400" dirty="0"/>
              <a:t>quality alone;</a:t>
            </a:r>
          </a:p>
          <a:p>
            <a:pPr lvl="1"/>
            <a:r>
              <a:rPr lang="en-US" sz="7400" dirty="0"/>
              <a:t>quality and fixed budget; or</a:t>
            </a:r>
          </a:p>
          <a:p>
            <a:pPr lvl="1"/>
            <a:r>
              <a:rPr lang="en-US" sz="7400" dirty="0"/>
              <a:t>least cost and acceptable quality.</a:t>
            </a:r>
          </a:p>
          <a:p>
            <a:r>
              <a:rPr lang="en-US" sz="7400" dirty="0"/>
              <a:t>within the threshold amount, the public entity must draw up a shortlist of know suppliers with the capacity to perform the required consultancy services.</a:t>
            </a:r>
          </a:p>
          <a:p>
            <a:r>
              <a:rPr lang="en-US" sz="7400" b="1" dirty="0"/>
              <a:t>Above N$5M</a:t>
            </a:r>
            <a:r>
              <a:rPr lang="en-US" sz="7400" dirty="0"/>
              <a:t>, the public entity, must seek expressions of interest by publishing a notice in a newspaper of wide circulation</a:t>
            </a:r>
          </a:p>
          <a:p>
            <a:pPr marL="0" indent="0" algn="just" eaLnBrk="1" fontAlgn="auto" hangingPunct="1">
              <a:spcBef>
                <a:spcPts val="580"/>
              </a:spcBef>
              <a:spcAft>
                <a:spcPts val="0"/>
              </a:spcAft>
              <a:buFont typeface="Wingdings 2"/>
              <a:buNone/>
              <a:defRPr/>
            </a:pPr>
            <a:endParaRPr lang="en-ZA" dirty="0"/>
          </a:p>
          <a:p>
            <a:pPr marL="274320" indent="-274320" algn="just" eaLnBrk="1" fontAlgn="auto" hangingPunct="1">
              <a:spcBef>
                <a:spcPts val="580"/>
              </a:spcBef>
              <a:spcAft>
                <a:spcPts val="0"/>
              </a:spcAft>
              <a:buFont typeface="Wingdings 2"/>
              <a:buChar char=""/>
              <a:defRPr/>
            </a:pPr>
            <a:endParaRPr lang="en-ZA" dirty="0"/>
          </a:p>
          <a:p>
            <a:pPr marL="274320" indent="-274320" algn="just" eaLnBrk="1" fontAlgn="auto" hangingPunct="1">
              <a:spcBef>
                <a:spcPts val="580"/>
              </a:spcBef>
              <a:spcAft>
                <a:spcPts val="0"/>
              </a:spcAft>
              <a:buFont typeface="Wingdings 2"/>
              <a:buChar char=""/>
              <a:defRPr/>
            </a:pPr>
            <a:endParaRPr lang="en-ZA" dirty="0"/>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B599E5-1F5D-4788-97A4-63082648D2EB}" type="slidenum">
              <a:rPr lang="en-US" altLang="en-US" smtClean="0">
                <a:solidFill>
                  <a:srgbClr val="FFFFFF"/>
                </a:solidFill>
                <a:latin typeface="Franklin Gothic Book" panose="020B0503020102020204" pitchFamily="34" charset="0"/>
              </a:rPr>
              <a:pPr/>
              <a:t>14</a:t>
            </a:fld>
            <a:endParaRPr lang="en-US" altLang="en-US">
              <a:solidFill>
                <a:srgbClr val="FFFFFF"/>
              </a:solidFill>
              <a:latin typeface="Franklin Gothic Book" panose="020B0503020102020204" pitchFamily="34" charset="0"/>
            </a:endParaRPr>
          </a:p>
        </p:txBody>
      </p:sp>
      <p:pic>
        <p:nvPicPr>
          <p:cNvPr id="5" name="Picture 4"/>
          <p:cNvPicPr>
            <a:picLocks noChangeAspect="1"/>
          </p:cNvPicPr>
          <p:nvPr/>
        </p:nvPicPr>
        <p:blipFill>
          <a:blip r:embed="rId2"/>
          <a:stretch>
            <a:fillRect/>
          </a:stretch>
        </p:blipFill>
        <p:spPr>
          <a:xfrm>
            <a:off x="0" y="6288186"/>
            <a:ext cx="546735" cy="583184"/>
          </a:xfrm>
          <a:prstGeom prst="rect">
            <a:avLst/>
          </a:prstGeom>
        </p:spPr>
      </p:pic>
    </p:spTree>
    <p:extLst>
      <p:ext uri="{BB962C8B-B14F-4D97-AF65-F5344CB8AC3E}">
        <p14:creationId xmlns:p14="http://schemas.microsoft.com/office/powerpoint/2010/main" val="133449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618067"/>
            <a:ext cx="7848600" cy="1601137"/>
          </a:xfrm>
        </p:spPr>
        <p:txBody>
          <a:bodyPr>
            <a:normAutofit/>
          </a:bodyPr>
          <a:lstStyle/>
          <a:p>
            <a:pPr eaLnBrk="1" hangingPunct="1"/>
            <a:r>
              <a:rPr lang="en-US" b="1" dirty="0"/>
              <a:t>Direct procurement</a:t>
            </a:r>
            <a:endParaRPr lang="en-ZA" altLang="en-US" b="1" dirty="0"/>
          </a:p>
        </p:txBody>
      </p:sp>
      <p:sp>
        <p:nvSpPr>
          <p:cNvPr id="3" name="Content Placeholder 2"/>
          <p:cNvSpPr>
            <a:spLocks noGrp="1"/>
          </p:cNvSpPr>
          <p:nvPr>
            <p:ph idx="1"/>
          </p:nvPr>
        </p:nvSpPr>
        <p:spPr>
          <a:xfrm>
            <a:off x="546735" y="2438400"/>
            <a:ext cx="7987665" cy="3657600"/>
          </a:xfrm>
        </p:spPr>
        <p:txBody>
          <a:bodyPr rtlCol="0">
            <a:normAutofit fontScale="85000" lnSpcReduction="10000"/>
          </a:bodyPr>
          <a:lstStyle/>
          <a:p>
            <a:pPr marL="0" indent="0">
              <a:buNone/>
            </a:pPr>
            <a:r>
              <a:rPr lang="en-US" sz="2000" dirty="0"/>
              <a:t>Allows a public entity to procure goods or services from a single source without competition. </a:t>
            </a:r>
          </a:p>
          <a:p>
            <a:r>
              <a:rPr lang="en-US" sz="2000" dirty="0"/>
              <a:t>A direct procurement is permitted - </a:t>
            </a:r>
          </a:p>
          <a:p>
            <a:pPr lvl="1" algn="just"/>
            <a:r>
              <a:rPr lang="en-US" sz="2000" dirty="0"/>
              <a:t>where only one supplier has the </a:t>
            </a:r>
            <a:r>
              <a:rPr lang="en-US" sz="2000" b="1" dirty="0"/>
              <a:t>exclusive right to manufacture </a:t>
            </a:r>
            <a:r>
              <a:rPr lang="en-US" sz="2000" dirty="0"/>
              <a:t>the goods or to supply the goods, works or services to be procured, and no suitable alternative is available; </a:t>
            </a:r>
          </a:p>
          <a:p>
            <a:pPr lvl="1" algn="just"/>
            <a:r>
              <a:rPr lang="en-US" sz="2000" dirty="0"/>
              <a:t>within the prescribed limits, for additional deliveries of goods by the original supplier which are intended either </a:t>
            </a:r>
            <a:r>
              <a:rPr lang="en-US" sz="2000" b="1" dirty="0"/>
              <a:t>as partial replacement </a:t>
            </a:r>
            <a:r>
              <a:rPr lang="en-US" sz="2000" dirty="0"/>
              <a:t>or </a:t>
            </a:r>
            <a:r>
              <a:rPr lang="en-US" sz="2000" b="1" dirty="0"/>
              <a:t>extension for existing goods, services</a:t>
            </a:r>
            <a:r>
              <a:rPr lang="en-US" sz="2000" dirty="0"/>
              <a:t>, or installations and where a change of supplier would compel the public entity to procure equipment or services not meeting requirements of interchangeability with already existing equipment or service; </a:t>
            </a:r>
          </a:p>
          <a:p>
            <a:pPr lvl="1" algn="just"/>
            <a:r>
              <a:rPr lang="en-US" dirty="0"/>
              <a:t>Comply with regulation 18</a:t>
            </a:r>
            <a:endParaRPr lang="en-US" sz="2000" dirty="0"/>
          </a:p>
          <a:p>
            <a:pPr marL="0" indent="0" algn="just">
              <a:buNone/>
            </a:pPr>
            <a:endParaRPr lang="en-ZA" dirty="0"/>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B599E5-1F5D-4788-97A4-63082648D2EB}" type="slidenum">
              <a:rPr lang="en-US" altLang="en-US" smtClean="0">
                <a:solidFill>
                  <a:srgbClr val="FFFFFF"/>
                </a:solidFill>
                <a:latin typeface="Franklin Gothic Book" panose="020B0503020102020204" pitchFamily="34" charset="0"/>
              </a:rPr>
              <a:pPr/>
              <a:t>15</a:t>
            </a:fld>
            <a:endParaRPr lang="en-US" altLang="en-US">
              <a:solidFill>
                <a:srgbClr val="FFFFFF"/>
              </a:solidFill>
              <a:latin typeface="Franklin Gothic Book" panose="020B0503020102020204" pitchFamily="34" charset="0"/>
            </a:endParaRPr>
          </a:p>
        </p:txBody>
      </p:sp>
      <p:pic>
        <p:nvPicPr>
          <p:cNvPr id="5" name="Picture 4"/>
          <p:cNvPicPr>
            <a:picLocks noChangeAspect="1"/>
          </p:cNvPicPr>
          <p:nvPr/>
        </p:nvPicPr>
        <p:blipFill>
          <a:blip r:embed="rId2"/>
          <a:stretch>
            <a:fillRect/>
          </a:stretch>
        </p:blipFill>
        <p:spPr>
          <a:xfrm>
            <a:off x="0" y="6288186"/>
            <a:ext cx="546735" cy="583184"/>
          </a:xfrm>
          <a:prstGeom prst="rect">
            <a:avLst/>
          </a:prstGeom>
        </p:spPr>
      </p:pic>
    </p:spTree>
    <p:extLst>
      <p:ext uri="{BB962C8B-B14F-4D97-AF65-F5344CB8AC3E}">
        <p14:creationId xmlns:p14="http://schemas.microsoft.com/office/powerpoint/2010/main" val="3466019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F461-9D80-6980-8EEF-CB64C1BB9DF4}"/>
              </a:ext>
            </a:extLst>
          </p:cNvPr>
          <p:cNvSpPr>
            <a:spLocks noGrp="1"/>
          </p:cNvSpPr>
          <p:nvPr>
            <p:ph type="title"/>
          </p:nvPr>
        </p:nvSpPr>
        <p:spPr/>
        <p:txBody>
          <a:bodyPr/>
          <a:lstStyle/>
          <a:p>
            <a:r>
              <a:rPr lang="en-US" b="1" dirty="0"/>
              <a:t>Direct procurement cont..</a:t>
            </a:r>
            <a:endParaRPr lang="en-NA" dirty="0"/>
          </a:p>
        </p:txBody>
      </p:sp>
      <p:sp>
        <p:nvSpPr>
          <p:cNvPr id="3" name="Content Placeholder 2">
            <a:extLst>
              <a:ext uri="{FF2B5EF4-FFF2-40B4-BE49-F238E27FC236}">
                <a16:creationId xmlns:a16="http://schemas.microsoft.com/office/drawing/2014/main" id="{2B247F03-E805-C831-0B5E-3BB59B5D0124}"/>
              </a:ext>
            </a:extLst>
          </p:cNvPr>
          <p:cNvSpPr>
            <a:spLocks noGrp="1"/>
          </p:cNvSpPr>
          <p:nvPr>
            <p:ph idx="1"/>
          </p:nvPr>
        </p:nvSpPr>
        <p:spPr>
          <a:xfrm>
            <a:off x="457200" y="2490135"/>
            <a:ext cx="8001000" cy="3444997"/>
          </a:xfrm>
        </p:spPr>
        <p:txBody>
          <a:bodyPr>
            <a:normAutofit lnSpcReduction="10000"/>
          </a:bodyPr>
          <a:lstStyle/>
          <a:p>
            <a:pPr marL="800100" lvl="2" indent="-342900">
              <a:spcBef>
                <a:spcPts val="1000"/>
              </a:spcBef>
            </a:pPr>
            <a:r>
              <a:rPr lang="en-US" sz="2400" dirty="0"/>
              <a:t>A direct procurement is permitted – </a:t>
            </a:r>
          </a:p>
          <a:p>
            <a:pPr marL="1257300" lvl="3" indent="-342900">
              <a:spcBef>
                <a:spcPts val="1000"/>
              </a:spcBef>
            </a:pPr>
            <a:r>
              <a:rPr lang="en-US" sz="2400" dirty="0"/>
              <a:t>within the prescribed </a:t>
            </a:r>
            <a:r>
              <a:rPr lang="en-US" sz="2400" b="1" dirty="0"/>
              <a:t>limits</a:t>
            </a:r>
            <a:r>
              <a:rPr lang="en-US" sz="2400" dirty="0"/>
              <a:t>, where additional works which were not included in the initial contract have, through unforeseeable circumstances, become necessary and the separation of the additional works from the initial contract would be difficult for technical or economic reasons;  </a:t>
            </a:r>
          </a:p>
          <a:p>
            <a:pPr marL="1257300" lvl="3" indent="-342900">
              <a:spcBef>
                <a:spcPts val="1000"/>
              </a:spcBef>
            </a:pPr>
            <a:r>
              <a:rPr lang="en-US" sz="2400" dirty="0"/>
              <a:t>Consider variations of 15% above the contract price</a:t>
            </a:r>
          </a:p>
          <a:p>
            <a:endParaRPr lang="en-NA" dirty="0"/>
          </a:p>
        </p:txBody>
      </p:sp>
      <p:sp>
        <p:nvSpPr>
          <p:cNvPr id="4" name="Slide Number Placeholder 3">
            <a:extLst>
              <a:ext uri="{FF2B5EF4-FFF2-40B4-BE49-F238E27FC236}">
                <a16:creationId xmlns:a16="http://schemas.microsoft.com/office/drawing/2014/main" id="{348ED980-4A93-62C6-FEAC-A840FC28810F}"/>
              </a:ext>
            </a:extLst>
          </p:cNvPr>
          <p:cNvSpPr>
            <a:spLocks noGrp="1"/>
          </p:cNvSpPr>
          <p:nvPr>
            <p:ph type="sldNum" sz="quarter" idx="12"/>
          </p:nvPr>
        </p:nvSpPr>
        <p:spPr/>
        <p:txBody>
          <a:bodyPr/>
          <a:lstStyle/>
          <a:p>
            <a:pPr>
              <a:defRPr/>
            </a:pPr>
            <a:fld id="{BF2C6774-6319-462E-91F7-24347D5CF932}" type="slidenum">
              <a:rPr lang="en-US" altLang="en-US" smtClean="0"/>
              <a:pPr>
                <a:defRPr/>
              </a:pPr>
              <a:t>16</a:t>
            </a:fld>
            <a:endParaRPr lang="en-US" altLang="en-US"/>
          </a:p>
        </p:txBody>
      </p:sp>
    </p:spTree>
    <p:extLst>
      <p:ext uri="{BB962C8B-B14F-4D97-AF65-F5344CB8AC3E}">
        <p14:creationId xmlns:p14="http://schemas.microsoft.com/office/powerpoint/2010/main" val="656803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7379D-0024-D7F5-5293-2B02E6E4DA3F}"/>
              </a:ext>
            </a:extLst>
          </p:cNvPr>
          <p:cNvSpPr>
            <a:spLocks noGrp="1"/>
          </p:cNvSpPr>
          <p:nvPr>
            <p:ph type="title"/>
          </p:nvPr>
        </p:nvSpPr>
        <p:spPr/>
        <p:txBody>
          <a:bodyPr/>
          <a:lstStyle/>
          <a:p>
            <a:r>
              <a:rPr lang="en-US" b="1" dirty="0"/>
              <a:t>Small Value Procurement</a:t>
            </a:r>
            <a:endParaRPr lang="en-ZA" dirty="0"/>
          </a:p>
        </p:txBody>
      </p:sp>
      <p:sp>
        <p:nvSpPr>
          <p:cNvPr id="3" name="Content Placeholder 2">
            <a:extLst>
              <a:ext uri="{FF2B5EF4-FFF2-40B4-BE49-F238E27FC236}">
                <a16:creationId xmlns:a16="http://schemas.microsoft.com/office/drawing/2014/main" id="{21292140-C1EB-B4A1-63BE-B8F04AE2C694}"/>
              </a:ext>
            </a:extLst>
          </p:cNvPr>
          <p:cNvSpPr>
            <a:spLocks noGrp="1"/>
          </p:cNvSpPr>
          <p:nvPr>
            <p:ph idx="1"/>
          </p:nvPr>
        </p:nvSpPr>
        <p:spPr>
          <a:xfrm>
            <a:off x="762000" y="2490135"/>
            <a:ext cx="7696200" cy="3444997"/>
          </a:xfrm>
        </p:spPr>
        <p:txBody>
          <a:bodyPr>
            <a:normAutofit/>
          </a:bodyPr>
          <a:lstStyle/>
          <a:p>
            <a:pPr algn="just"/>
            <a:r>
              <a:rPr lang="en-US" sz="2400" dirty="0"/>
              <a:t>A public entity may procure small quantities of goods, small works and services, up to the threshold amount of N$15 000, without resorting to a formal competition. </a:t>
            </a:r>
          </a:p>
          <a:p>
            <a:pPr algn="just"/>
            <a:r>
              <a:rPr lang="en-US" sz="2400" dirty="0"/>
              <a:t>The public entity must maintain record of quotations obtained for such procurements as prescribed. </a:t>
            </a:r>
          </a:p>
          <a:p>
            <a:pPr marL="0" indent="0">
              <a:buNone/>
            </a:pPr>
            <a:endParaRPr lang="en-ZA" dirty="0"/>
          </a:p>
        </p:txBody>
      </p:sp>
      <p:sp>
        <p:nvSpPr>
          <p:cNvPr id="4" name="Slide Number Placeholder 3">
            <a:extLst>
              <a:ext uri="{FF2B5EF4-FFF2-40B4-BE49-F238E27FC236}">
                <a16:creationId xmlns:a16="http://schemas.microsoft.com/office/drawing/2014/main" id="{B25B1077-6A2D-18B2-4878-95A058C966FC}"/>
              </a:ext>
            </a:extLst>
          </p:cNvPr>
          <p:cNvSpPr>
            <a:spLocks noGrp="1"/>
          </p:cNvSpPr>
          <p:nvPr>
            <p:ph type="sldNum" sz="quarter" idx="12"/>
          </p:nvPr>
        </p:nvSpPr>
        <p:spPr/>
        <p:txBody>
          <a:bodyPr/>
          <a:lstStyle/>
          <a:p>
            <a:pPr>
              <a:defRPr/>
            </a:pPr>
            <a:fld id="{BF2C6774-6319-462E-91F7-24347D5CF932}" type="slidenum">
              <a:rPr lang="en-US" altLang="en-US" smtClean="0"/>
              <a:pPr>
                <a:defRPr/>
              </a:pPr>
              <a:t>17</a:t>
            </a:fld>
            <a:endParaRPr lang="en-US" altLang="en-US"/>
          </a:p>
        </p:txBody>
      </p:sp>
    </p:spTree>
    <p:extLst>
      <p:ext uri="{BB962C8B-B14F-4D97-AF65-F5344CB8AC3E}">
        <p14:creationId xmlns:p14="http://schemas.microsoft.com/office/powerpoint/2010/main" val="1654176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171F47-5874-91A4-A564-1594A64DD69A}"/>
              </a:ext>
            </a:extLst>
          </p:cNvPr>
          <p:cNvSpPr>
            <a:spLocks noGrp="1"/>
          </p:cNvSpPr>
          <p:nvPr>
            <p:ph type="sldNum" sz="quarter" idx="12"/>
          </p:nvPr>
        </p:nvSpPr>
        <p:spPr/>
        <p:txBody>
          <a:bodyPr/>
          <a:lstStyle/>
          <a:p>
            <a:pPr>
              <a:defRPr/>
            </a:pPr>
            <a:fld id="{77D4B5C4-908C-47F0-A8A1-B1F812AA6F82}" type="slidenum">
              <a:rPr lang="en-US" altLang="en-US" smtClean="0"/>
              <a:pPr>
                <a:defRPr/>
              </a:pPr>
              <a:t>18</a:t>
            </a:fld>
            <a:endParaRPr lang="en-US" altLang="en-US"/>
          </a:p>
        </p:txBody>
      </p:sp>
      <p:sp>
        <p:nvSpPr>
          <p:cNvPr id="6" name="TextBox 5">
            <a:extLst>
              <a:ext uri="{FF2B5EF4-FFF2-40B4-BE49-F238E27FC236}">
                <a16:creationId xmlns:a16="http://schemas.microsoft.com/office/drawing/2014/main" id="{6B7B1939-B82B-9B7D-4481-D7A3E71A0F62}"/>
              </a:ext>
            </a:extLst>
          </p:cNvPr>
          <p:cNvSpPr txBox="1"/>
          <p:nvPr/>
        </p:nvSpPr>
        <p:spPr>
          <a:xfrm>
            <a:off x="1600200" y="762000"/>
            <a:ext cx="5417269" cy="523220"/>
          </a:xfrm>
          <a:prstGeom prst="rect">
            <a:avLst/>
          </a:prstGeom>
          <a:noFill/>
        </p:spPr>
        <p:txBody>
          <a:bodyPr wrap="square">
            <a:spAutoFit/>
          </a:bodyPr>
          <a:lstStyle/>
          <a:p>
            <a:pPr algn="ctr"/>
            <a:r>
              <a:rPr lang="en-GB" sz="2800" b="1" dirty="0"/>
              <a:t>Exercise: Procurement Method</a:t>
            </a:r>
            <a:endParaRPr lang="en-NA" sz="2800" dirty="0"/>
          </a:p>
        </p:txBody>
      </p:sp>
      <p:sp>
        <p:nvSpPr>
          <p:cNvPr id="8" name="TextBox 7">
            <a:extLst>
              <a:ext uri="{FF2B5EF4-FFF2-40B4-BE49-F238E27FC236}">
                <a16:creationId xmlns:a16="http://schemas.microsoft.com/office/drawing/2014/main" id="{192225A7-A0AC-C9D7-A08B-7227919ABCA2}"/>
              </a:ext>
            </a:extLst>
          </p:cNvPr>
          <p:cNvSpPr txBox="1"/>
          <p:nvPr/>
        </p:nvSpPr>
        <p:spPr>
          <a:xfrm>
            <a:off x="914400" y="1285220"/>
            <a:ext cx="7848600" cy="5293757"/>
          </a:xfrm>
          <a:prstGeom prst="rect">
            <a:avLst/>
          </a:prstGeom>
          <a:noFill/>
        </p:spPr>
        <p:txBody>
          <a:bodyPr wrap="square">
            <a:spAutoFit/>
          </a:bodyPr>
          <a:lstStyle/>
          <a:p>
            <a:r>
              <a:rPr lang="en-GB" sz="1600" b="1" dirty="0"/>
              <a:t>Review the scenario below and select the most appropriate procurement method based on the given criteria. </a:t>
            </a:r>
          </a:p>
          <a:p>
            <a:r>
              <a:rPr lang="en-GB" sz="1600" b="1" dirty="0"/>
              <a:t>Justify the selection of the procurement method, explaining how it meets the criteria of the scenario.</a:t>
            </a:r>
          </a:p>
          <a:p>
            <a:endParaRPr lang="en-GB" sz="1600" dirty="0"/>
          </a:p>
          <a:p>
            <a:r>
              <a:rPr lang="en-GB" sz="1600" dirty="0"/>
              <a:t>1.	The Ministry of Health and Social Services requires a supplier to provide medical 	equipment for a new hospital project. The project is high-value and complex, with a value 	of NAD 20 million. The equipment required is specialised and requires specific expertise. 	There are only three potential suppliers that can provide the equipment.</a:t>
            </a:r>
          </a:p>
          <a:p>
            <a:endParaRPr lang="en-GB" sz="1600" dirty="0"/>
          </a:p>
          <a:p>
            <a:r>
              <a:rPr lang="en-GB" sz="1600" dirty="0"/>
              <a:t>2.	Procurement of printing services for the strategic plan for 2023-2027, for the Ministry of 	Labour and Employment Creation. (Estimated cost of N$15 million)</a:t>
            </a:r>
          </a:p>
          <a:p>
            <a:endParaRPr lang="en-GB" sz="1600" dirty="0"/>
          </a:p>
          <a:p>
            <a:r>
              <a:rPr lang="en-GB" sz="1600" dirty="0"/>
              <a:t>3.	The Ministry of Education and Culture requires a consultant for the layout of a school in 	the Kharas Region at the cost of N$15 million. The construction of the school is at an 	estimate cost of N$35 million. </a:t>
            </a:r>
          </a:p>
          <a:p>
            <a:endParaRPr lang="en-GB" sz="1600" dirty="0"/>
          </a:p>
          <a:p>
            <a:r>
              <a:rPr lang="en-GB" sz="1600" dirty="0"/>
              <a:t>4.	Namibia Sports Commission requires a contractor for a Regional Office in Hardap Region, 	at an estimate cost of N$20 million. While the contractor was on site, it was decided to 	add a sports field to the value of N$5 million on the same premises.</a:t>
            </a:r>
          </a:p>
          <a:p>
            <a:r>
              <a:rPr lang="en-GB" dirty="0"/>
              <a:t> </a:t>
            </a:r>
          </a:p>
        </p:txBody>
      </p:sp>
    </p:spTree>
    <p:extLst>
      <p:ext uri="{BB962C8B-B14F-4D97-AF65-F5344CB8AC3E}">
        <p14:creationId xmlns:p14="http://schemas.microsoft.com/office/powerpoint/2010/main" val="1255888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033F-71D2-B80B-8BF2-525F8ACFFE14}"/>
              </a:ext>
            </a:extLst>
          </p:cNvPr>
          <p:cNvSpPr>
            <a:spLocks noGrp="1"/>
          </p:cNvSpPr>
          <p:nvPr>
            <p:ph type="title"/>
          </p:nvPr>
        </p:nvSpPr>
        <p:spPr/>
        <p:txBody>
          <a:bodyPr/>
          <a:lstStyle/>
          <a:p>
            <a:r>
              <a:rPr lang="en-US" b="1" dirty="0"/>
              <a:t>Conclusion</a:t>
            </a:r>
            <a:endParaRPr lang="en-ZA" dirty="0"/>
          </a:p>
        </p:txBody>
      </p:sp>
      <p:sp>
        <p:nvSpPr>
          <p:cNvPr id="3" name="Content Placeholder 2">
            <a:extLst>
              <a:ext uri="{FF2B5EF4-FFF2-40B4-BE49-F238E27FC236}">
                <a16:creationId xmlns:a16="http://schemas.microsoft.com/office/drawing/2014/main" id="{C431A834-9404-8444-C15D-111A595BD5ED}"/>
              </a:ext>
            </a:extLst>
          </p:cNvPr>
          <p:cNvSpPr>
            <a:spLocks noGrp="1"/>
          </p:cNvSpPr>
          <p:nvPr>
            <p:ph idx="1"/>
          </p:nvPr>
        </p:nvSpPr>
        <p:spPr/>
        <p:txBody>
          <a:bodyPr/>
          <a:lstStyle/>
          <a:p>
            <a:r>
              <a:rPr lang="en-US" sz="2400" dirty="0"/>
              <a:t>The public procurement Act, 2015 provides options for various procurement in Namibia.</a:t>
            </a:r>
          </a:p>
          <a:p>
            <a:r>
              <a:rPr lang="en-US" sz="2400" dirty="0"/>
              <a:t>Open advertised bidding is the default method of procurement </a:t>
            </a:r>
          </a:p>
          <a:p>
            <a:endParaRPr lang="en-ZA" dirty="0"/>
          </a:p>
        </p:txBody>
      </p:sp>
      <p:sp>
        <p:nvSpPr>
          <p:cNvPr id="4" name="Slide Number Placeholder 3">
            <a:extLst>
              <a:ext uri="{FF2B5EF4-FFF2-40B4-BE49-F238E27FC236}">
                <a16:creationId xmlns:a16="http://schemas.microsoft.com/office/drawing/2014/main" id="{BFEB4B0C-FB6A-23DD-27C8-9DD19AE2390A}"/>
              </a:ext>
            </a:extLst>
          </p:cNvPr>
          <p:cNvSpPr>
            <a:spLocks noGrp="1"/>
          </p:cNvSpPr>
          <p:nvPr>
            <p:ph type="sldNum" sz="quarter" idx="12"/>
          </p:nvPr>
        </p:nvSpPr>
        <p:spPr/>
        <p:txBody>
          <a:bodyPr/>
          <a:lstStyle/>
          <a:p>
            <a:pPr>
              <a:defRPr/>
            </a:pPr>
            <a:fld id="{BF2C6774-6319-462E-91F7-24347D5CF932}" type="slidenum">
              <a:rPr lang="en-US" altLang="en-US" smtClean="0"/>
              <a:pPr>
                <a:defRPr/>
              </a:pPr>
              <a:t>19</a:t>
            </a:fld>
            <a:endParaRPr lang="en-US" altLang="en-US"/>
          </a:p>
        </p:txBody>
      </p:sp>
    </p:spTree>
    <p:extLst>
      <p:ext uri="{BB962C8B-B14F-4D97-AF65-F5344CB8AC3E}">
        <p14:creationId xmlns:p14="http://schemas.microsoft.com/office/powerpoint/2010/main" val="211680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2A45-5DAA-3F7D-8399-8A786A7B8D22}"/>
              </a:ext>
            </a:extLst>
          </p:cNvPr>
          <p:cNvSpPr>
            <a:spLocks noGrp="1"/>
          </p:cNvSpPr>
          <p:nvPr>
            <p:ph type="title"/>
          </p:nvPr>
        </p:nvSpPr>
        <p:spPr/>
        <p:txBody>
          <a:bodyPr/>
          <a:lstStyle/>
          <a:p>
            <a:r>
              <a:rPr lang="en-ZA" b="1" dirty="0"/>
              <a:t>Content</a:t>
            </a:r>
          </a:p>
        </p:txBody>
      </p:sp>
      <p:sp>
        <p:nvSpPr>
          <p:cNvPr id="3" name="Content Placeholder 2">
            <a:extLst>
              <a:ext uri="{FF2B5EF4-FFF2-40B4-BE49-F238E27FC236}">
                <a16:creationId xmlns:a16="http://schemas.microsoft.com/office/drawing/2014/main" id="{FC029793-6C9D-48EB-2DEA-63432FC19409}"/>
              </a:ext>
            </a:extLst>
          </p:cNvPr>
          <p:cNvSpPr>
            <a:spLocks noGrp="1"/>
          </p:cNvSpPr>
          <p:nvPr>
            <p:ph idx="1"/>
          </p:nvPr>
        </p:nvSpPr>
        <p:spPr/>
        <p:txBody>
          <a:bodyPr>
            <a:normAutofit fontScale="55000" lnSpcReduction="20000"/>
          </a:bodyPr>
          <a:lstStyle/>
          <a:p>
            <a:pPr marL="0" indent="0">
              <a:buNone/>
            </a:pPr>
            <a:r>
              <a:rPr lang="en-ZA" dirty="0"/>
              <a:t>1. Selection of the procurement methods</a:t>
            </a:r>
          </a:p>
          <a:p>
            <a:pPr marL="0" indent="0">
              <a:buNone/>
            </a:pPr>
            <a:r>
              <a:rPr lang="en-ZA" dirty="0"/>
              <a:t>2. Open Advertised Bidding</a:t>
            </a:r>
          </a:p>
          <a:p>
            <a:pPr marL="0" indent="0">
              <a:buNone/>
            </a:pPr>
            <a:r>
              <a:rPr lang="en-ZA" dirty="0"/>
              <a:t>3. Restricted Bidding</a:t>
            </a:r>
          </a:p>
          <a:p>
            <a:pPr marL="0" indent="0">
              <a:buNone/>
            </a:pPr>
            <a:r>
              <a:rPr lang="en-ZA" dirty="0"/>
              <a:t>4. Emergency Procurement </a:t>
            </a:r>
          </a:p>
          <a:p>
            <a:pPr marL="0" indent="0">
              <a:buNone/>
            </a:pPr>
            <a:r>
              <a:rPr lang="en-ZA" dirty="0"/>
              <a:t>5. Request for sealed quotations</a:t>
            </a:r>
          </a:p>
          <a:p>
            <a:pPr marL="0" indent="0">
              <a:buNone/>
            </a:pPr>
            <a:r>
              <a:rPr lang="en-ZA" dirty="0"/>
              <a:t>6. Execution by Public Entities</a:t>
            </a:r>
          </a:p>
          <a:p>
            <a:pPr marL="0" indent="0">
              <a:buNone/>
            </a:pPr>
            <a:r>
              <a:rPr lang="en-ZA" dirty="0"/>
              <a:t>7. Request for proposals</a:t>
            </a:r>
          </a:p>
          <a:p>
            <a:pPr marL="0" indent="0">
              <a:buNone/>
            </a:pPr>
            <a:r>
              <a:rPr lang="en-ZA" dirty="0"/>
              <a:t>8. Direct Procurement</a:t>
            </a:r>
          </a:p>
          <a:p>
            <a:pPr marL="0" indent="0">
              <a:buNone/>
            </a:pPr>
            <a:r>
              <a:rPr lang="en-ZA" dirty="0"/>
              <a:t>9. Electronic Reverse Auction</a:t>
            </a:r>
          </a:p>
          <a:p>
            <a:pPr marL="0" indent="0">
              <a:buNone/>
            </a:pPr>
            <a:r>
              <a:rPr lang="en-ZA" dirty="0"/>
              <a:t>10. Small Value Procurement </a:t>
            </a:r>
          </a:p>
          <a:p>
            <a:pPr marL="0" indent="0">
              <a:buNone/>
            </a:pPr>
            <a:r>
              <a:rPr lang="en-ZA" dirty="0"/>
              <a:t>11. Annexure</a:t>
            </a:r>
          </a:p>
          <a:p>
            <a:pPr marL="0" indent="0">
              <a:buNone/>
            </a:pPr>
            <a:r>
              <a:rPr lang="en-ZA" dirty="0"/>
              <a:t>12. Conclusion</a:t>
            </a:r>
          </a:p>
          <a:p>
            <a:endParaRPr lang="en-ZA" dirty="0"/>
          </a:p>
          <a:p>
            <a:endParaRPr lang="en-ZA" dirty="0"/>
          </a:p>
          <a:p>
            <a:endParaRPr lang="en-ZA" dirty="0"/>
          </a:p>
        </p:txBody>
      </p:sp>
      <p:sp>
        <p:nvSpPr>
          <p:cNvPr id="4" name="Slide Number Placeholder 3">
            <a:extLst>
              <a:ext uri="{FF2B5EF4-FFF2-40B4-BE49-F238E27FC236}">
                <a16:creationId xmlns:a16="http://schemas.microsoft.com/office/drawing/2014/main" id="{036110CE-C590-E573-D3AE-775BB24CF3A5}"/>
              </a:ext>
            </a:extLst>
          </p:cNvPr>
          <p:cNvSpPr>
            <a:spLocks noGrp="1"/>
          </p:cNvSpPr>
          <p:nvPr>
            <p:ph type="sldNum" sz="quarter" idx="12"/>
          </p:nvPr>
        </p:nvSpPr>
        <p:spPr/>
        <p:txBody>
          <a:bodyPr/>
          <a:lstStyle/>
          <a:p>
            <a:pPr>
              <a:defRPr/>
            </a:pPr>
            <a:fld id="{BF2C6774-6319-462E-91F7-24347D5CF932}" type="slidenum">
              <a:rPr lang="en-US" altLang="en-US" smtClean="0"/>
              <a:pPr>
                <a:defRPr/>
              </a:pPr>
              <a:t>2</a:t>
            </a:fld>
            <a:endParaRPr lang="en-US" altLang="en-US"/>
          </a:p>
        </p:txBody>
      </p:sp>
      <p:pic>
        <p:nvPicPr>
          <p:cNvPr id="5" name="Picture 4">
            <a:extLst>
              <a:ext uri="{FF2B5EF4-FFF2-40B4-BE49-F238E27FC236}">
                <a16:creationId xmlns:a16="http://schemas.microsoft.com/office/drawing/2014/main" id="{D994BDC1-98F8-725D-BE64-AA3CAD32E8FF}"/>
              </a:ext>
            </a:extLst>
          </p:cNvPr>
          <p:cNvPicPr>
            <a:picLocks noChangeAspect="1"/>
          </p:cNvPicPr>
          <p:nvPr/>
        </p:nvPicPr>
        <p:blipFill>
          <a:blip r:embed="rId2"/>
          <a:stretch>
            <a:fillRect/>
          </a:stretch>
        </p:blipFill>
        <p:spPr>
          <a:xfrm>
            <a:off x="0" y="6477000"/>
            <a:ext cx="533400" cy="685014"/>
          </a:xfrm>
          <a:prstGeom prst="rect">
            <a:avLst/>
          </a:prstGeom>
        </p:spPr>
      </p:pic>
    </p:spTree>
    <p:extLst>
      <p:ext uri="{BB962C8B-B14F-4D97-AF65-F5344CB8AC3E}">
        <p14:creationId xmlns:p14="http://schemas.microsoft.com/office/powerpoint/2010/main" val="298325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465741-F168-5FFD-2DE0-9482C4587CEA}"/>
              </a:ext>
            </a:extLst>
          </p:cNvPr>
          <p:cNvSpPr>
            <a:spLocks noGrp="1"/>
          </p:cNvSpPr>
          <p:nvPr>
            <p:ph type="sldNum" sz="quarter" idx="12"/>
          </p:nvPr>
        </p:nvSpPr>
        <p:spPr/>
        <p:txBody>
          <a:bodyPr/>
          <a:lstStyle/>
          <a:p>
            <a:pPr>
              <a:defRPr/>
            </a:pPr>
            <a:fld id="{77D4B5C4-908C-47F0-A8A1-B1F812AA6F82}" type="slidenum">
              <a:rPr lang="en-US" altLang="en-US" smtClean="0"/>
              <a:pPr>
                <a:defRPr/>
              </a:pPr>
              <a:t>20</a:t>
            </a:fld>
            <a:endParaRPr lang="en-US" altLang="en-US"/>
          </a:p>
        </p:txBody>
      </p:sp>
      <p:pic>
        <p:nvPicPr>
          <p:cNvPr id="3" name="Content Placeholder 4">
            <a:extLst>
              <a:ext uri="{FF2B5EF4-FFF2-40B4-BE49-F238E27FC236}">
                <a16:creationId xmlns:a16="http://schemas.microsoft.com/office/drawing/2014/main" id="{82A274BD-4309-2D04-B3E1-614B8AF49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338" y="618067"/>
            <a:ext cx="6799262" cy="5226981"/>
          </a:xfrm>
          <a:prstGeom prst="rect">
            <a:avLst/>
          </a:prstGeom>
        </p:spPr>
      </p:pic>
    </p:spTree>
    <p:extLst>
      <p:ext uri="{BB962C8B-B14F-4D97-AF65-F5344CB8AC3E}">
        <p14:creationId xmlns:p14="http://schemas.microsoft.com/office/powerpoint/2010/main" val="166532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176866" y="915337"/>
            <a:ext cx="6798734" cy="1142063"/>
          </a:xfrm>
        </p:spPr>
        <p:txBody>
          <a:bodyPr>
            <a:normAutofit/>
          </a:bodyPr>
          <a:lstStyle/>
          <a:p>
            <a:pPr eaLnBrk="1" hangingPunct="1"/>
            <a:r>
              <a:rPr lang="en-US" b="1" dirty="0"/>
              <a:t>Procurement Methods</a:t>
            </a:r>
            <a:endParaRPr lang="en-ZA" altLang="en-US" b="1" dirty="0"/>
          </a:p>
        </p:txBody>
      </p:sp>
      <p:sp>
        <p:nvSpPr>
          <p:cNvPr id="8195" name="Content Placeholder 2"/>
          <p:cNvSpPr>
            <a:spLocks noGrp="1"/>
          </p:cNvSpPr>
          <p:nvPr>
            <p:ph idx="1"/>
          </p:nvPr>
        </p:nvSpPr>
        <p:spPr/>
        <p:txBody>
          <a:bodyPr>
            <a:normAutofit fontScale="77500" lnSpcReduction="20000"/>
          </a:bodyPr>
          <a:lstStyle/>
          <a:p>
            <a:pPr algn="just" eaLnBrk="1" hangingPunct="1"/>
            <a:r>
              <a:rPr lang="en-ZA" altLang="en-US" dirty="0"/>
              <a:t> What are procurement methods?</a:t>
            </a:r>
          </a:p>
          <a:p>
            <a:pPr algn="just" eaLnBrk="1" hangingPunct="1"/>
            <a:endParaRPr lang="en-ZA" altLang="en-US" dirty="0"/>
          </a:p>
          <a:p>
            <a:pPr algn="just" eaLnBrk="1" hangingPunct="1"/>
            <a:r>
              <a:rPr lang="en-ZA" altLang="en-US" dirty="0"/>
              <a:t>Procedures used for solicit bids or price quotations in order to select a supplier, contractor or consultant with whom to enter into a procurement contract</a:t>
            </a:r>
          </a:p>
          <a:p>
            <a:pPr algn="just" eaLnBrk="1" hangingPunct="1"/>
            <a:endParaRPr lang="en-ZA" altLang="en-US" dirty="0"/>
          </a:p>
          <a:p>
            <a:pPr algn="just" eaLnBrk="1" hangingPunct="1"/>
            <a:r>
              <a:rPr lang="en-ZA" altLang="en-US" dirty="0"/>
              <a:t>The Public Procurement Act, 2015 provides nine (9) procurement methods for use in the following (3)categories of procurement:</a:t>
            </a:r>
          </a:p>
          <a:p>
            <a:pPr algn="just" eaLnBrk="1" hangingPunct="1"/>
            <a:endParaRPr lang="en-ZA" altLang="en-US" dirty="0"/>
          </a:p>
          <a:p>
            <a:pPr algn="just" eaLnBrk="1" hangingPunct="1"/>
            <a:r>
              <a:rPr lang="en-ZA" altLang="en-US" dirty="0"/>
              <a:t>Procurement of goods, works and  services;</a:t>
            </a:r>
          </a:p>
          <a:p>
            <a:pPr algn="just" eaLnBrk="1" hangingPunct="1"/>
            <a:endParaRPr lang="en-ZA" altLang="en-US" dirty="0"/>
          </a:p>
        </p:txBody>
      </p:sp>
      <p:sp>
        <p:nvSpPr>
          <p:cNvPr id="81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384F03-8121-444B-B41A-615C54987654}" type="slidenum">
              <a:rPr lang="en-US" altLang="en-US" smtClean="0">
                <a:solidFill>
                  <a:srgbClr val="FFFFFF"/>
                </a:solidFill>
                <a:latin typeface="Franklin Gothic Book" panose="020B0503020102020204" pitchFamily="34" charset="0"/>
              </a:rPr>
              <a:pPr/>
              <a:t>3</a:t>
            </a:fld>
            <a:endParaRPr lang="en-US" altLang="en-US">
              <a:solidFill>
                <a:srgbClr val="FFFFFF"/>
              </a:solidFill>
              <a:latin typeface="Franklin Gothic Book" panose="020B0503020102020204" pitchFamily="34" charset="0"/>
            </a:endParaRPr>
          </a:p>
        </p:txBody>
      </p:sp>
      <p:pic>
        <p:nvPicPr>
          <p:cNvPr id="5" name="Picture 4"/>
          <p:cNvPicPr>
            <a:picLocks noChangeAspect="1"/>
          </p:cNvPicPr>
          <p:nvPr/>
        </p:nvPicPr>
        <p:blipFill>
          <a:blip r:embed="rId2"/>
          <a:stretch>
            <a:fillRect/>
          </a:stretch>
        </p:blipFill>
        <p:spPr>
          <a:xfrm>
            <a:off x="0" y="6288186"/>
            <a:ext cx="546735" cy="5831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22960" y="618066"/>
            <a:ext cx="7635240" cy="1134533"/>
          </a:xfrm>
        </p:spPr>
        <p:txBody>
          <a:bodyPr>
            <a:normAutofit fontScale="90000"/>
          </a:bodyPr>
          <a:lstStyle/>
          <a:p>
            <a:pPr eaLnBrk="1" hangingPunct="1"/>
            <a:r>
              <a:rPr lang="en-US" b="1" dirty="0"/>
              <a:t>Selection of a Procurement Method</a:t>
            </a:r>
            <a:endParaRPr lang="en-ZA" altLang="en-US" b="1" dirty="0"/>
          </a:p>
        </p:txBody>
      </p:sp>
      <p:sp>
        <p:nvSpPr>
          <p:cNvPr id="3" name="Content Placeholder 2"/>
          <p:cNvSpPr>
            <a:spLocks noGrp="1"/>
          </p:cNvSpPr>
          <p:nvPr>
            <p:ph idx="1"/>
          </p:nvPr>
        </p:nvSpPr>
        <p:spPr/>
        <p:txBody>
          <a:bodyPr rtlCol="0">
            <a:normAutofit lnSpcReduction="10000"/>
          </a:bodyPr>
          <a:lstStyle/>
          <a:p>
            <a:pPr lvl="0"/>
            <a:r>
              <a:rPr lang="en-ZA" sz="2400" dirty="0"/>
              <a:t>Identification of a need, conduct market research  financing (market price)</a:t>
            </a:r>
          </a:p>
          <a:p>
            <a:pPr algn="just"/>
            <a:r>
              <a:rPr lang="en-ZA" sz="2400" dirty="0"/>
              <a:t>Procurement of goods and services may be made by means of open advertised bidding (27(2) to which equal access is provided to all eligible and qualified bidders, except in the cases referred to in subsection 27(4). </a:t>
            </a:r>
          </a:p>
          <a:p>
            <a:r>
              <a:rPr lang="en-ZA" sz="2400" dirty="0"/>
              <a:t>Note, select a suitable method considering the value, motivate grounds for selecting a specific method.</a:t>
            </a:r>
          </a:p>
          <a:p>
            <a:pPr marL="0" indent="0" algn="just" eaLnBrk="1" fontAlgn="auto" hangingPunct="1">
              <a:spcBef>
                <a:spcPts val="580"/>
              </a:spcBef>
              <a:spcAft>
                <a:spcPts val="0"/>
              </a:spcAft>
              <a:buNone/>
              <a:defRPr/>
            </a:pPr>
            <a:endParaRPr lang="en-ZA" dirty="0"/>
          </a:p>
          <a:p>
            <a:pPr marL="0" indent="0" algn="just" eaLnBrk="1" fontAlgn="auto" hangingPunct="1">
              <a:spcBef>
                <a:spcPts val="580"/>
              </a:spcBef>
              <a:spcAft>
                <a:spcPts val="0"/>
              </a:spcAft>
              <a:buFont typeface="Wingdings 2"/>
              <a:buNone/>
              <a:defRPr/>
            </a:pPr>
            <a:endParaRPr lang="en-ZA" dirty="0"/>
          </a:p>
          <a:p>
            <a:pPr marL="274320" indent="-274320" algn="just" eaLnBrk="1" fontAlgn="auto" hangingPunct="1">
              <a:spcBef>
                <a:spcPts val="580"/>
              </a:spcBef>
              <a:spcAft>
                <a:spcPts val="0"/>
              </a:spcAft>
              <a:buFont typeface="Wingdings 2"/>
              <a:buChar char=""/>
              <a:defRPr/>
            </a:pPr>
            <a:endParaRPr lang="en-ZA" dirty="0"/>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347F8C-8644-4742-97F5-46ED8330FFA6}" type="slidenum">
              <a:rPr lang="en-US" altLang="en-US" smtClean="0">
                <a:solidFill>
                  <a:srgbClr val="FFFFFF"/>
                </a:solidFill>
                <a:latin typeface="Franklin Gothic Book" panose="020B0503020102020204" pitchFamily="34" charset="0"/>
              </a:rPr>
              <a:pPr/>
              <a:t>4</a:t>
            </a:fld>
            <a:endParaRPr lang="en-US" altLang="en-US">
              <a:solidFill>
                <a:srgbClr val="FFFFFF"/>
              </a:solidFill>
              <a:latin typeface="Franklin Gothic Book" panose="020B0503020102020204" pitchFamily="34" charset="0"/>
            </a:endParaRPr>
          </a:p>
        </p:txBody>
      </p:sp>
      <p:pic>
        <p:nvPicPr>
          <p:cNvPr id="5" name="Picture 4"/>
          <p:cNvPicPr>
            <a:picLocks noChangeAspect="1"/>
          </p:cNvPicPr>
          <p:nvPr/>
        </p:nvPicPr>
        <p:blipFill>
          <a:blip r:embed="rId2"/>
          <a:stretch>
            <a:fillRect/>
          </a:stretch>
        </p:blipFill>
        <p:spPr>
          <a:xfrm>
            <a:off x="0" y="6288186"/>
            <a:ext cx="546735" cy="5831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algn="ctr" eaLnBrk="1" hangingPunct="1"/>
            <a:r>
              <a:rPr lang="en-ZA" altLang="en-US" b="1" dirty="0"/>
              <a:t>Open Advertised Bidding </a:t>
            </a:r>
            <a:br>
              <a:rPr lang="en-ZA" altLang="en-US" b="1" dirty="0"/>
            </a:br>
            <a:r>
              <a:rPr lang="en-ZA" altLang="en-US" b="1" dirty="0"/>
              <a:t> (OAB) </a:t>
            </a:r>
            <a:r>
              <a:rPr lang="en-ZA" altLang="en-US" b="1" dirty="0">
                <a:solidFill>
                  <a:srgbClr val="FF0000"/>
                </a:solidFill>
              </a:rPr>
              <a:t>(Amended)</a:t>
            </a:r>
          </a:p>
        </p:txBody>
      </p:sp>
      <p:sp>
        <p:nvSpPr>
          <p:cNvPr id="3" name="Text Placeholder 2"/>
          <p:cNvSpPr>
            <a:spLocks noGrp="1"/>
          </p:cNvSpPr>
          <p:nvPr>
            <p:ph idx="1"/>
          </p:nvPr>
        </p:nvSpPr>
        <p:spPr>
          <a:xfrm>
            <a:off x="1176866" y="2141131"/>
            <a:ext cx="6798736" cy="3801532"/>
          </a:xfrm>
        </p:spPr>
        <p:txBody>
          <a:bodyPr rtlCol="0">
            <a:normAutofit fontScale="85000" lnSpcReduction="20000"/>
          </a:bodyPr>
          <a:lstStyle/>
          <a:p>
            <a:pPr marL="342900" indent="-342900" algn="just" eaLnBrk="1" fontAlgn="auto" hangingPunct="1">
              <a:spcBef>
                <a:spcPts val="580"/>
              </a:spcBef>
              <a:spcAft>
                <a:spcPts val="0"/>
              </a:spcAft>
              <a:buFont typeface="Arial" pitchFamily="34" charset="0"/>
              <a:buChar char="•"/>
              <a:defRPr/>
            </a:pPr>
            <a:endParaRPr lang="en-ZA" dirty="0"/>
          </a:p>
          <a:p>
            <a:r>
              <a:rPr lang="en-US" sz="2800" dirty="0"/>
              <a:t>The default method of procurement is </a:t>
            </a:r>
            <a:r>
              <a:rPr lang="en-US" sz="2800" b="1" dirty="0"/>
              <a:t>OPEN ADVERTIZED BIDDING (OAB)</a:t>
            </a:r>
          </a:p>
          <a:p>
            <a:pPr marL="0" indent="0">
              <a:buNone/>
            </a:pPr>
            <a:r>
              <a:rPr lang="en-US" sz="2800" b="1" dirty="0"/>
              <a:t>       Open National Bidding</a:t>
            </a:r>
          </a:p>
          <a:p>
            <a:pPr marL="0" indent="0">
              <a:buNone/>
            </a:pPr>
            <a:r>
              <a:rPr lang="en-US" sz="2800" dirty="0"/>
              <a:t>  limit participation in open advertised bidding proceeding</a:t>
            </a:r>
          </a:p>
          <a:p>
            <a:pPr marL="530352" lvl="1" indent="0">
              <a:buNone/>
            </a:pPr>
            <a:r>
              <a:rPr lang="en-US" sz="2800" dirty="0"/>
              <a:t>	(a) to the</a:t>
            </a:r>
            <a:r>
              <a:rPr lang="en-US" sz="2800" dirty="0">
                <a:solidFill>
                  <a:srgbClr val="FF0000"/>
                </a:solidFill>
              </a:rPr>
              <a:t> citizens of Namibia</a:t>
            </a:r>
            <a:r>
              <a:rPr lang="en-US" sz="2800" dirty="0"/>
              <a:t>; or</a:t>
            </a:r>
          </a:p>
          <a:p>
            <a:pPr marL="530352" lvl="1" indent="0">
              <a:buNone/>
            </a:pPr>
            <a:r>
              <a:rPr lang="en-US" sz="2800" dirty="0"/>
              <a:t>	(b) entities incorporated in Namibia with no less than 51 percent equity that is owned by Namibian citizens.</a:t>
            </a:r>
            <a:endParaRPr lang="en-US" sz="2800" b="1" dirty="0">
              <a:solidFill>
                <a:srgbClr val="FF0000"/>
              </a:solidFill>
            </a:endParaRPr>
          </a:p>
          <a:p>
            <a:pPr marL="342900" indent="-342900" algn="just" eaLnBrk="1" fontAlgn="auto" hangingPunct="1">
              <a:spcBef>
                <a:spcPts val="580"/>
              </a:spcBef>
              <a:spcAft>
                <a:spcPts val="0"/>
              </a:spcAft>
              <a:buFont typeface="Arial" pitchFamily="34" charset="0"/>
              <a:buChar char="•"/>
              <a:defRPr/>
            </a:pPr>
            <a:endParaRPr lang="en-ZA" dirty="0"/>
          </a:p>
          <a:p>
            <a:pPr marL="342900" indent="-342900" algn="just" eaLnBrk="1" fontAlgn="auto" hangingPunct="1">
              <a:spcBef>
                <a:spcPts val="580"/>
              </a:spcBef>
              <a:spcAft>
                <a:spcPts val="0"/>
              </a:spcAft>
              <a:buFont typeface="Arial" pitchFamily="34" charset="0"/>
              <a:buChar char="•"/>
              <a:defRPr/>
            </a:pPr>
            <a:endParaRPr lang="en-ZA" dirty="0"/>
          </a:p>
          <a:p>
            <a:pPr marL="342900" indent="-342900" algn="just" eaLnBrk="1" fontAlgn="auto" hangingPunct="1">
              <a:spcBef>
                <a:spcPts val="580"/>
              </a:spcBef>
              <a:spcAft>
                <a:spcPts val="0"/>
              </a:spcAft>
              <a:buFont typeface="Arial" pitchFamily="34" charset="0"/>
              <a:buChar char="•"/>
              <a:defRPr/>
            </a:pPr>
            <a:endParaRPr lang="en-ZA" dirty="0"/>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7E314E-3D09-43E7-BA03-C05E5EB9E1E6}" type="slidenum">
              <a:rPr lang="en-US" altLang="en-US" smtClean="0">
                <a:solidFill>
                  <a:srgbClr val="FFFFFF"/>
                </a:solidFill>
                <a:latin typeface="Franklin Gothic Book" panose="020B0503020102020204" pitchFamily="34" charset="0"/>
              </a:rPr>
              <a:pPr/>
              <a:t>5</a:t>
            </a:fld>
            <a:endParaRPr lang="en-US" altLang="en-US">
              <a:solidFill>
                <a:srgbClr val="FFFFFF"/>
              </a:solidFill>
              <a:latin typeface="Franklin Gothic Book" panose="020B0503020102020204" pitchFamily="34" charset="0"/>
            </a:endParaRPr>
          </a:p>
        </p:txBody>
      </p:sp>
      <p:pic>
        <p:nvPicPr>
          <p:cNvPr id="5" name="Picture 4"/>
          <p:cNvPicPr>
            <a:picLocks noChangeAspect="1"/>
          </p:cNvPicPr>
          <p:nvPr/>
        </p:nvPicPr>
        <p:blipFill>
          <a:blip r:embed="rId2"/>
          <a:stretch>
            <a:fillRect/>
          </a:stretch>
        </p:blipFill>
        <p:spPr>
          <a:xfrm>
            <a:off x="76200" y="6280573"/>
            <a:ext cx="508000" cy="541867"/>
          </a:xfrm>
          <a:prstGeom prst="rect">
            <a:avLst/>
          </a:prstGeom>
        </p:spPr>
      </p:pic>
      <p:pic>
        <p:nvPicPr>
          <p:cNvPr id="2" name="Picture 1">
            <a:extLst>
              <a:ext uri="{FF2B5EF4-FFF2-40B4-BE49-F238E27FC236}">
                <a16:creationId xmlns:a16="http://schemas.microsoft.com/office/drawing/2014/main" id="{59A483F9-EB97-BF24-2297-EEDF7D11E1D1}"/>
              </a:ext>
            </a:extLst>
          </p:cNvPr>
          <p:cNvPicPr>
            <a:picLocks noChangeAspect="1"/>
          </p:cNvPicPr>
          <p:nvPr/>
        </p:nvPicPr>
        <p:blipFill>
          <a:blip r:embed="rId2"/>
          <a:stretch>
            <a:fillRect/>
          </a:stretch>
        </p:blipFill>
        <p:spPr>
          <a:xfrm>
            <a:off x="20320" y="6265333"/>
            <a:ext cx="508000" cy="541867"/>
          </a:xfrm>
          <a:prstGeom prst="rect">
            <a:avLst/>
          </a:prstGeom>
        </p:spPr>
      </p:pic>
    </p:spTree>
    <p:extLst>
      <p:ext uri="{BB962C8B-B14F-4D97-AF65-F5344CB8AC3E}">
        <p14:creationId xmlns:p14="http://schemas.microsoft.com/office/powerpoint/2010/main" val="333327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202266" y="915337"/>
            <a:ext cx="6798734" cy="1303867"/>
          </a:xfrm>
        </p:spPr>
        <p:txBody>
          <a:bodyPr>
            <a:normAutofit fontScale="90000"/>
          </a:bodyPr>
          <a:lstStyle/>
          <a:p>
            <a:pPr algn="ctr" eaLnBrk="1" hangingPunct="1"/>
            <a:r>
              <a:rPr lang="en-ZA" altLang="en-US" b="1" dirty="0"/>
              <a:t>Open Advertised Bidding  (OAB)</a:t>
            </a:r>
          </a:p>
        </p:txBody>
      </p:sp>
      <p:sp>
        <p:nvSpPr>
          <p:cNvPr id="3" name="Text Placeholder 2"/>
          <p:cNvSpPr>
            <a:spLocks noGrp="1"/>
          </p:cNvSpPr>
          <p:nvPr>
            <p:ph idx="1"/>
          </p:nvPr>
        </p:nvSpPr>
        <p:spPr/>
        <p:txBody>
          <a:bodyPr rtlCol="0">
            <a:normAutofit lnSpcReduction="10000"/>
          </a:bodyPr>
          <a:lstStyle/>
          <a:p>
            <a:pPr marL="0" indent="0">
              <a:buNone/>
            </a:pPr>
            <a:r>
              <a:rPr lang="en-US" sz="2400" b="1" dirty="0"/>
              <a:t>Open international bidding</a:t>
            </a:r>
          </a:p>
          <a:p>
            <a:pPr marL="0" indent="0">
              <a:buNone/>
            </a:pPr>
            <a:r>
              <a:rPr lang="en-US" sz="2400" dirty="0"/>
              <a:t>used if -</a:t>
            </a:r>
          </a:p>
          <a:p>
            <a:r>
              <a:rPr lang="en-US" sz="2400" dirty="0"/>
              <a:t>the goods or services are not available under competitive price and other conditions from more than one supplier in Namibia; or</a:t>
            </a:r>
          </a:p>
          <a:p>
            <a:r>
              <a:rPr lang="en-US" sz="2400" dirty="0"/>
              <a:t>there is no response to Open </a:t>
            </a:r>
            <a:r>
              <a:rPr lang="en-US" dirty="0"/>
              <a:t>N</a:t>
            </a:r>
            <a:r>
              <a:rPr lang="en-US" sz="2400" dirty="0"/>
              <a:t>ational </a:t>
            </a:r>
            <a:r>
              <a:rPr lang="en-US" dirty="0"/>
              <a:t>B</a:t>
            </a:r>
            <a:r>
              <a:rPr lang="en-US" sz="2400" dirty="0"/>
              <a:t>idding and the goods or services are obtained from international bidders.</a:t>
            </a:r>
          </a:p>
          <a:p>
            <a:pPr algn="just"/>
            <a:endParaRPr lang="en-ZA" dirty="0"/>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7E314E-3D09-43E7-BA03-C05E5EB9E1E6}" type="slidenum">
              <a:rPr lang="en-US" altLang="en-US" smtClean="0">
                <a:solidFill>
                  <a:srgbClr val="FFFFFF"/>
                </a:solidFill>
                <a:latin typeface="Franklin Gothic Book" panose="020B0503020102020204" pitchFamily="34" charset="0"/>
              </a:rPr>
              <a:pPr/>
              <a:t>6</a:t>
            </a:fld>
            <a:endParaRPr lang="en-US" altLang="en-US">
              <a:solidFill>
                <a:srgbClr val="FFFFFF"/>
              </a:solidFill>
              <a:latin typeface="Franklin Gothic Book" panose="020B0503020102020204" pitchFamily="34" charset="0"/>
            </a:endParaRPr>
          </a:p>
        </p:txBody>
      </p:sp>
      <p:pic>
        <p:nvPicPr>
          <p:cNvPr id="5" name="Picture 4"/>
          <p:cNvPicPr>
            <a:picLocks noChangeAspect="1"/>
          </p:cNvPicPr>
          <p:nvPr/>
        </p:nvPicPr>
        <p:blipFill>
          <a:blip r:embed="rId2"/>
          <a:stretch>
            <a:fillRect/>
          </a:stretch>
        </p:blipFill>
        <p:spPr>
          <a:xfrm>
            <a:off x="0" y="6288186"/>
            <a:ext cx="546735" cy="583184"/>
          </a:xfrm>
          <a:prstGeom prst="rect">
            <a:avLst/>
          </a:prstGeom>
        </p:spPr>
      </p:pic>
    </p:spTree>
    <p:extLst>
      <p:ext uri="{BB962C8B-B14F-4D97-AF65-F5344CB8AC3E}">
        <p14:creationId xmlns:p14="http://schemas.microsoft.com/office/powerpoint/2010/main" val="168848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00138" y="618066"/>
            <a:ext cx="7200900" cy="1439334"/>
          </a:xfrm>
        </p:spPr>
        <p:txBody>
          <a:bodyPr>
            <a:normAutofit/>
          </a:bodyPr>
          <a:lstStyle/>
          <a:p>
            <a:pPr algn="ctr" eaLnBrk="1" hangingPunct="1"/>
            <a:r>
              <a:rPr lang="en-ZA" altLang="en-US" b="1" dirty="0"/>
              <a:t>When do we use other methods?</a:t>
            </a:r>
          </a:p>
        </p:txBody>
      </p:sp>
      <p:sp>
        <p:nvSpPr>
          <p:cNvPr id="3" name="Text Placeholder 2"/>
          <p:cNvSpPr>
            <a:spLocks noGrp="1"/>
          </p:cNvSpPr>
          <p:nvPr>
            <p:ph idx="1"/>
          </p:nvPr>
        </p:nvSpPr>
        <p:spPr>
          <a:xfrm>
            <a:off x="762000" y="2362200"/>
            <a:ext cx="7620000" cy="3352801"/>
          </a:xfrm>
        </p:spPr>
        <p:txBody>
          <a:bodyPr rtlCol="0">
            <a:noAutofit/>
          </a:bodyPr>
          <a:lstStyle/>
          <a:p>
            <a:r>
              <a:rPr lang="en-US" sz="2000" b="1" dirty="0"/>
              <a:t>OAB </a:t>
            </a:r>
            <a:r>
              <a:rPr lang="en-US" sz="2000" dirty="0"/>
              <a:t> may be avoided for other methods if a public entity has reason to believe that open advertised bidding -</a:t>
            </a:r>
          </a:p>
          <a:p>
            <a:pPr lvl="1"/>
            <a:r>
              <a:rPr lang="en-US" dirty="0"/>
              <a:t>does not support empowerment and other policies of  government as contemplated in section 2;</a:t>
            </a:r>
          </a:p>
          <a:p>
            <a:pPr lvl="1"/>
            <a:r>
              <a:rPr lang="en-US" dirty="0"/>
              <a:t>is not efficient or practical for the procurement in question; or</a:t>
            </a:r>
          </a:p>
          <a:p>
            <a:pPr lvl="1"/>
            <a:r>
              <a:rPr lang="en-US" dirty="0"/>
              <a:t>is too costly to apply, given the value of the procurement.</a:t>
            </a:r>
          </a:p>
          <a:p>
            <a:pPr lvl="1"/>
            <a:r>
              <a:rPr lang="en-US" dirty="0"/>
              <a:t>The Board or public entity </a:t>
            </a:r>
            <a:r>
              <a:rPr lang="en-US" b="1" dirty="0"/>
              <a:t>must</a:t>
            </a:r>
            <a:r>
              <a:rPr lang="en-US" dirty="0"/>
              <a:t> note in record the procurement proceedings, the grounds for the choice of alternative procurement method 27(4).</a:t>
            </a:r>
          </a:p>
          <a:p>
            <a:pPr marL="0" lvl="0" indent="0" algn="just">
              <a:lnSpc>
                <a:spcPct val="120000"/>
              </a:lnSpc>
              <a:buNone/>
            </a:pPr>
            <a:endParaRPr lang="en-ZA" b="1" dirty="0">
              <a:latin typeface="Cambria" panose="02040503050406030204" pitchFamily="18" charset="0"/>
            </a:endParaRP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7E314E-3D09-43E7-BA03-C05E5EB9E1E6}" type="slidenum">
              <a:rPr lang="en-US" altLang="en-US" smtClean="0">
                <a:solidFill>
                  <a:srgbClr val="FFFFFF"/>
                </a:solidFill>
                <a:latin typeface="Franklin Gothic Book" panose="020B0503020102020204" pitchFamily="34" charset="0"/>
              </a:rPr>
              <a:pPr/>
              <a:t>7</a:t>
            </a:fld>
            <a:endParaRPr lang="en-US" altLang="en-US">
              <a:solidFill>
                <a:srgbClr val="FFFFFF"/>
              </a:solidFill>
              <a:latin typeface="Franklin Gothic Book" panose="020B0503020102020204" pitchFamily="34" charset="0"/>
            </a:endParaRPr>
          </a:p>
        </p:txBody>
      </p:sp>
      <p:pic>
        <p:nvPicPr>
          <p:cNvPr id="5" name="Picture 4"/>
          <p:cNvPicPr>
            <a:picLocks noChangeAspect="1"/>
          </p:cNvPicPr>
          <p:nvPr/>
        </p:nvPicPr>
        <p:blipFill>
          <a:blip r:embed="rId3"/>
          <a:stretch>
            <a:fillRect/>
          </a:stretch>
        </p:blipFill>
        <p:spPr>
          <a:xfrm>
            <a:off x="0" y="6288186"/>
            <a:ext cx="546735" cy="583184"/>
          </a:xfrm>
          <a:prstGeom prst="rect">
            <a:avLst/>
          </a:prstGeom>
        </p:spPr>
      </p:pic>
    </p:spTree>
    <p:extLst>
      <p:ext uri="{BB962C8B-B14F-4D97-AF65-F5344CB8AC3E}">
        <p14:creationId xmlns:p14="http://schemas.microsoft.com/office/powerpoint/2010/main" val="179262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46735" y="286604"/>
            <a:ext cx="8444865" cy="1923195"/>
          </a:xfrm>
        </p:spPr>
        <p:txBody>
          <a:bodyPr>
            <a:normAutofit/>
          </a:bodyPr>
          <a:lstStyle/>
          <a:p>
            <a:br>
              <a:rPr lang="en-ZA" altLang="en-US" b="1" dirty="0"/>
            </a:br>
            <a:r>
              <a:rPr lang="en-US" sz="4000" b="1" dirty="0"/>
              <a:t>Restricted Bidding</a:t>
            </a:r>
            <a:br>
              <a:rPr lang="en-US" sz="2400" b="1" dirty="0">
                <a:latin typeface="Cambria" panose="02040503050406030204" pitchFamily="18" charset="0"/>
              </a:rPr>
            </a:br>
            <a:endParaRPr lang="en-ZA" altLang="en-US" b="1" dirty="0"/>
          </a:p>
        </p:txBody>
      </p:sp>
      <p:sp>
        <p:nvSpPr>
          <p:cNvPr id="3" name="Content Placeholder 2"/>
          <p:cNvSpPr>
            <a:spLocks noGrp="1"/>
          </p:cNvSpPr>
          <p:nvPr>
            <p:ph idx="1"/>
          </p:nvPr>
        </p:nvSpPr>
        <p:spPr/>
        <p:txBody>
          <a:bodyPr rtlCol="0">
            <a:normAutofit/>
          </a:bodyPr>
          <a:lstStyle/>
          <a:p>
            <a:pPr marL="274320" indent="-274320" algn="just" eaLnBrk="1" fontAlgn="auto" hangingPunct="1">
              <a:spcBef>
                <a:spcPts val="580"/>
              </a:spcBef>
              <a:spcAft>
                <a:spcPts val="0"/>
              </a:spcAft>
              <a:buFont typeface="Wingdings 2"/>
              <a:buChar char=""/>
              <a:defRPr/>
            </a:pPr>
            <a:endParaRPr lang="en-ZA" dirty="0"/>
          </a:p>
          <a:p>
            <a:pPr marL="274320" indent="-274320" algn="just" eaLnBrk="1" fontAlgn="auto" hangingPunct="1">
              <a:spcBef>
                <a:spcPts val="580"/>
              </a:spcBef>
              <a:spcAft>
                <a:spcPts val="0"/>
              </a:spcAft>
              <a:buFont typeface="Wingdings 2"/>
              <a:buChar char=""/>
              <a:defRPr/>
            </a:pPr>
            <a:endParaRPr lang="en-ZA" dirty="0"/>
          </a:p>
          <a:p>
            <a:pPr marL="0" indent="0" eaLnBrk="1" fontAlgn="auto" hangingPunct="1">
              <a:spcBef>
                <a:spcPts val="580"/>
              </a:spcBef>
              <a:spcAft>
                <a:spcPts val="0"/>
              </a:spcAft>
              <a:buFont typeface="Wingdings 2"/>
              <a:buNone/>
              <a:defRPr/>
            </a:pPr>
            <a:endParaRPr lang="en-ZA" dirty="0"/>
          </a:p>
          <a:p>
            <a:pPr marL="274320" indent="-274320" eaLnBrk="1" fontAlgn="auto" hangingPunct="1">
              <a:spcBef>
                <a:spcPts val="580"/>
              </a:spcBef>
              <a:spcAft>
                <a:spcPts val="0"/>
              </a:spcAft>
              <a:buFont typeface="Wingdings 2"/>
              <a:buChar char=""/>
              <a:defRPr/>
            </a:pPr>
            <a:endParaRPr lang="en-ZA" dirty="0"/>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E5C224-D7F5-45AB-A551-9FA8CC8E3144}" type="slidenum">
              <a:rPr lang="en-US" altLang="en-US" smtClean="0">
                <a:solidFill>
                  <a:srgbClr val="FFFFFF"/>
                </a:solidFill>
                <a:latin typeface="Franklin Gothic Book" panose="020B0503020102020204" pitchFamily="34" charset="0"/>
              </a:rPr>
              <a:pPr/>
              <a:t>8</a:t>
            </a:fld>
            <a:endParaRPr lang="en-US" altLang="en-US">
              <a:solidFill>
                <a:srgbClr val="FFFFFF"/>
              </a:solidFill>
              <a:latin typeface="Franklin Gothic Book" panose="020B0503020102020204" pitchFamily="34" charset="0"/>
            </a:endParaRPr>
          </a:p>
        </p:txBody>
      </p:sp>
      <p:pic>
        <p:nvPicPr>
          <p:cNvPr id="5" name="Picture 4"/>
          <p:cNvPicPr>
            <a:picLocks noChangeAspect="1"/>
          </p:cNvPicPr>
          <p:nvPr/>
        </p:nvPicPr>
        <p:blipFill>
          <a:blip r:embed="rId2"/>
          <a:stretch>
            <a:fillRect/>
          </a:stretch>
        </p:blipFill>
        <p:spPr>
          <a:xfrm>
            <a:off x="0" y="6288186"/>
            <a:ext cx="546735" cy="583184"/>
          </a:xfrm>
          <a:prstGeom prst="rect">
            <a:avLst/>
          </a:prstGeom>
        </p:spPr>
      </p:pic>
      <p:sp>
        <p:nvSpPr>
          <p:cNvPr id="4" name="TextBox 3">
            <a:extLst>
              <a:ext uri="{FF2B5EF4-FFF2-40B4-BE49-F238E27FC236}">
                <a16:creationId xmlns:a16="http://schemas.microsoft.com/office/drawing/2014/main" id="{926498B8-05C6-2440-B4F2-0A1014701DF3}"/>
              </a:ext>
            </a:extLst>
          </p:cNvPr>
          <p:cNvSpPr txBox="1"/>
          <p:nvPr/>
        </p:nvSpPr>
        <p:spPr>
          <a:xfrm>
            <a:off x="609600" y="2558495"/>
            <a:ext cx="7848600" cy="3754874"/>
          </a:xfrm>
          <a:prstGeom prst="rect">
            <a:avLst/>
          </a:prstGeom>
          <a:noFill/>
        </p:spPr>
        <p:txBody>
          <a:bodyPr wrap="square">
            <a:spAutoFit/>
          </a:bodyPr>
          <a:lstStyle/>
          <a:p>
            <a:pPr marL="285750" indent="-285750">
              <a:buFont typeface="Arial" panose="020B0604020202020204" pitchFamily="34" charset="0"/>
              <a:buChar char="•"/>
            </a:pPr>
            <a:r>
              <a:rPr lang="en-US" sz="2000" dirty="0"/>
              <a:t>Restricted bidding may be used:</a:t>
            </a:r>
          </a:p>
          <a:p>
            <a:pPr marL="342900" indent="-342900">
              <a:buFont typeface="Courier New" panose="02070309020205020404" pitchFamily="49" charset="0"/>
              <a:buChar char="o"/>
            </a:pPr>
            <a:r>
              <a:rPr lang="en-ZA" sz="2000" b="1" dirty="0"/>
              <a:t>(31)(1)(a</a:t>
            </a:r>
            <a:r>
              <a:rPr lang="en-ZA" sz="2000" dirty="0"/>
              <a:t>) If a public entity has reason to believe that the goods or services are only available from a limited number of bidders;</a:t>
            </a:r>
          </a:p>
          <a:p>
            <a:pPr marL="285750" indent="-285750">
              <a:buFont typeface="Arial" panose="020B0604020202020204" pitchFamily="34" charset="0"/>
              <a:buChar char="•"/>
            </a:pPr>
            <a:r>
              <a:rPr lang="en-ZA" sz="2000" dirty="0"/>
              <a:t>The public entity must directly solicit bids from all known suppliers capable of supplying the goods or services e. g newspaper</a:t>
            </a:r>
          </a:p>
          <a:p>
            <a:endParaRPr lang="en-ZA" sz="2000" dirty="0"/>
          </a:p>
          <a:p>
            <a:pPr marL="342900" indent="-342900">
              <a:buFont typeface="Courier New" panose="02070309020205020404" pitchFamily="49" charset="0"/>
              <a:buChar char="o"/>
            </a:pPr>
            <a:r>
              <a:rPr lang="en-ZA" sz="2000" b="1" dirty="0"/>
              <a:t>(31)(1)(b</a:t>
            </a:r>
            <a:r>
              <a:rPr lang="en-ZA" sz="2000" dirty="0"/>
              <a:t>) </a:t>
            </a:r>
            <a:r>
              <a:rPr lang="en-US" sz="2000" dirty="0"/>
              <a:t>If the time and cost of considering a large number of bids is unequal to the value of the procurement and the estimated value of the procurement does not exceed the prescribed threshold; (N$3M)</a:t>
            </a:r>
          </a:p>
          <a:p>
            <a:pPr marL="342900" indent="-342900">
              <a:buFont typeface="Arial" panose="020B0604020202020204" pitchFamily="34" charset="0"/>
              <a:buChar char="•"/>
            </a:pPr>
            <a:r>
              <a:rPr lang="en-US" sz="2000" dirty="0"/>
              <a:t>The public entity must, directly solicit bids from a minimum of five (5) suppliers.</a:t>
            </a:r>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86727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915337"/>
            <a:ext cx="7696200" cy="1303867"/>
          </a:xfrm>
        </p:spPr>
        <p:txBody>
          <a:bodyPr>
            <a:normAutofit fontScale="90000"/>
          </a:bodyPr>
          <a:lstStyle/>
          <a:p>
            <a:pPr marL="0" indent="0" algn="ctr">
              <a:buNone/>
            </a:pPr>
            <a:br>
              <a:rPr lang="en-ZA" altLang="en-US" sz="2400" b="1" dirty="0"/>
            </a:br>
            <a:r>
              <a:rPr kumimoji="0" lang="en-US" sz="4000" b="1"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Restricted Bidding</a:t>
            </a:r>
            <a:br>
              <a:rPr lang="en-ZA" altLang="en-US" sz="2400" b="1" dirty="0"/>
            </a:br>
            <a:endParaRPr lang="en-ZA" sz="2400" b="1" dirty="0">
              <a:latin typeface="Cambria" panose="02040503050406030204" pitchFamily="18" charset="0"/>
            </a:endParaRPr>
          </a:p>
        </p:txBody>
      </p:sp>
      <p:sp>
        <p:nvSpPr>
          <p:cNvPr id="3" name="Content Placeholder 2"/>
          <p:cNvSpPr>
            <a:spLocks noGrp="1"/>
          </p:cNvSpPr>
          <p:nvPr>
            <p:ph idx="1"/>
          </p:nvPr>
        </p:nvSpPr>
        <p:spPr>
          <a:xfrm>
            <a:off x="546735" y="2219204"/>
            <a:ext cx="7911465" cy="4020729"/>
          </a:xfrm>
        </p:spPr>
        <p:txBody>
          <a:bodyPr rtlCol="0">
            <a:noAutofit/>
          </a:bodyPr>
          <a:lstStyle/>
          <a:p>
            <a:pPr marL="571500" lvl="1" indent="-571500" algn="just">
              <a:lnSpc>
                <a:spcPct val="124000"/>
              </a:lnSpc>
              <a:spcBef>
                <a:spcPts val="1000"/>
              </a:spcBef>
            </a:pPr>
            <a:r>
              <a:rPr lang="en-US" sz="2400" dirty="0"/>
              <a:t>Restricted bidding may be used -</a:t>
            </a:r>
          </a:p>
          <a:p>
            <a:pPr marL="342900" lvl="1" indent="-342900" algn="just">
              <a:lnSpc>
                <a:spcPct val="124000"/>
              </a:lnSpc>
              <a:spcBef>
                <a:spcPts val="1000"/>
              </a:spcBef>
              <a:buFont typeface="Courier New" panose="02070309020205020404" pitchFamily="49" charset="0"/>
              <a:buChar char="o"/>
            </a:pPr>
            <a:r>
              <a:rPr lang="en-US" sz="2400" b="1" dirty="0"/>
              <a:t>(31)(1)(c) </a:t>
            </a:r>
            <a:r>
              <a:rPr lang="en-US" sz="2400" dirty="0"/>
              <a:t>By limiting the participation in a particular procurement to those suppliers included on </a:t>
            </a:r>
            <a:r>
              <a:rPr lang="en-US" sz="2400" b="1" dirty="0">
                <a:solidFill>
                  <a:schemeClr val="tx1"/>
                </a:solidFill>
              </a:rPr>
              <a:t>pre-approved supplier eligibility lists drawn up </a:t>
            </a:r>
            <a:r>
              <a:rPr lang="en-US" sz="2400" dirty="0"/>
              <a:t>and maintained by the public entity in the prescribed manner so as to ensure that suppliers of </a:t>
            </a:r>
            <a:r>
              <a:rPr lang="en-US" sz="2400" b="1" dirty="0"/>
              <a:t>specialized goods </a:t>
            </a:r>
            <a:r>
              <a:rPr lang="en-US" sz="2400" dirty="0"/>
              <a:t>and services have and maintain the necessary technical and financial capability to provide those goods or services – threshold of a public entity</a:t>
            </a:r>
          </a:p>
          <a:p>
            <a:pPr marL="342900" lvl="1" indent="-342900" algn="just">
              <a:lnSpc>
                <a:spcPct val="124000"/>
              </a:lnSpc>
              <a:spcBef>
                <a:spcPts val="1000"/>
              </a:spcBef>
              <a:buFont typeface="Courier New" panose="02070309020205020404" pitchFamily="49" charset="0"/>
              <a:buChar char="o"/>
            </a:pPr>
            <a:endParaRPr lang="en-US" sz="2400" dirty="0"/>
          </a:p>
          <a:p>
            <a:pPr marL="571500" lvl="1" indent="-571500" algn="just">
              <a:lnSpc>
                <a:spcPct val="124000"/>
              </a:lnSpc>
              <a:spcBef>
                <a:spcPts val="1000"/>
              </a:spcBef>
            </a:pPr>
            <a:endParaRPr lang="en-US" sz="2200" dirty="0">
              <a:latin typeface="Cambria" panose="02040503050406030204" pitchFamily="18" charset="0"/>
            </a:endParaRPr>
          </a:p>
          <a:p>
            <a:pPr marL="571500" lvl="1" indent="-571500" algn="just">
              <a:lnSpc>
                <a:spcPct val="124000"/>
              </a:lnSpc>
              <a:spcBef>
                <a:spcPts val="1000"/>
              </a:spcBef>
            </a:pPr>
            <a:endParaRPr lang="en-US" sz="2200" dirty="0">
              <a:latin typeface="Cambria" panose="02040503050406030204" pitchFamily="18" charset="0"/>
            </a:endParaRPr>
          </a:p>
          <a:p>
            <a:pPr marL="0" lvl="1" indent="0" algn="just">
              <a:lnSpc>
                <a:spcPct val="124000"/>
              </a:lnSpc>
              <a:spcBef>
                <a:spcPts val="1000"/>
              </a:spcBef>
              <a:buNone/>
            </a:pPr>
            <a:endParaRPr lang="en-US" sz="2200" dirty="0">
              <a:latin typeface="Cambria" panose="02040503050406030204" pitchFamily="18" charset="0"/>
            </a:endParaRPr>
          </a:p>
          <a:p>
            <a:pPr marL="274320" indent="-274320" eaLnBrk="1" fontAlgn="auto" hangingPunct="1">
              <a:spcBef>
                <a:spcPts val="580"/>
              </a:spcBef>
              <a:spcAft>
                <a:spcPts val="0"/>
              </a:spcAft>
              <a:buFont typeface="Wingdings 2"/>
              <a:buChar char=""/>
              <a:defRPr/>
            </a:pPr>
            <a:endParaRPr lang="en-ZA" sz="2200" dirty="0"/>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E5C224-D7F5-45AB-A551-9FA8CC8E3144}" type="slidenum">
              <a:rPr lang="en-US" altLang="en-US" smtClean="0">
                <a:solidFill>
                  <a:srgbClr val="FFFFFF"/>
                </a:solidFill>
                <a:latin typeface="Franklin Gothic Book" panose="020B0503020102020204" pitchFamily="34" charset="0"/>
              </a:rPr>
              <a:pPr/>
              <a:t>9</a:t>
            </a:fld>
            <a:endParaRPr lang="en-US" altLang="en-US">
              <a:solidFill>
                <a:srgbClr val="FFFFFF"/>
              </a:solidFill>
              <a:latin typeface="Franklin Gothic Book" panose="020B0503020102020204" pitchFamily="34" charset="0"/>
            </a:endParaRPr>
          </a:p>
        </p:txBody>
      </p:sp>
      <p:pic>
        <p:nvPicPr>
          <p:cNvPr id="5" name="Picture 4"/>
          <p:cNvPicPr>
            <a:picLocks noChangeAspect="1"/>
          </p:cNvPicPr>
          <p:nvPr/>
        </p:nvPicPr>
        <p:blipFill>
          <a:blip r:embed="rId2"/>
          <a:stretch>
            <a:fillRect/>
          </a:stretch>
        </p:blipFill>
        <p:spPr>
          <a:xfrm>
            <a:off x="0" y="6288186"/>
            <a:ext cx="546735" cy="583184"/>
          </a:xfrm>
          <a:prstGeom prst="rect">
            <a:avLst/>
          </a:prstGeom>
        </p:spPr>
      </p:pic>
      <p:pic>
        <p:nvPicPr>
          <p:cNvPr id="2" name="Picture 1">
            <a:extLst>
              <a:ext uri="{FF2B5EF4-FFF2-40B4-BE49-F238E27FC236}">
                <a16:creationId xmlns:a16="http://schemas.microsoft.com/office/drawing/2014/main" id="{CCE2D0FC-3461-4990-CC51-0532FE55C163}"/>
              </a:ext>
            </a:extLst>
          </p:cNvPr>
          <p:cNvPicPr>
            <a:picLocks noChangeAspect="1"/>
          </p:cNvPicPr>
          <p:nvPr/>
        </p:nvPicPr>
        <p:blipFill>
          <a:blip r:embed="rId2"/>
          <a:stretch>
            <a:fillRect/>
          </a:stretch>
        </p:blipFill>
        <p:spPr>
          <a:xfrm>
            <a:off x="0" y="6279896"/>
            <a:ext cx="546735" cy="583184"/>
          </a:xfrm>
          <a:prstGeom prst="rect">
            <a:avLst/>
          </a:prstGeom>
        </p:spPr>
      </p:pic>
      <p:pic>
        <p:nvPicPr>
          <p:cNvPr id="4" name="Picture 3">
            <a:extLst>
              <a:ext uri="{FF2B5EF4-FFF2-40B4-BE49-F238E27FC236}">
                <a16:creationId xmlns:a16="http://schemas.microsoft.com/office/drawing/2014/main" id="{F79661DE-ED06-269D-3BF0-0BE1D1FB48B5}"/>
              </a:ext>
            </a:extLst>
          </p:cNvPr>
          <p:cNvPicPr>
            <a:picLocks noChangeAspect="1"/>
          </p:cNvPicPr>
          <p:nvPr/>
        </p:nvPicPr>
        <p:blipFill>
          <a:blip r:embed="rId2"/>
          <a:stretch>
            <a:fillRect/>
          </a:stretch>
        </p:blipFill>
        <p:spPr>
          <a:xfrm>
            <a:off x="0" y="6275066"/>
            <a:ext cx="546735" cy="583184"/>
          </a:xfrm>
          <a:prstGeom prst="rect">
            <a:avLst/>
          </a:prstGeom>
        </p:spPr>
      </p:pic>
    </p:spTree>
    <p:extLst>
      <p:ext uri="{BB962C8B-B14F-4D97-AF65-F5344CB8AC3E}">
        <p14:creationId xmlns:p14="http://schemas.microsoft.com/office/powerpoint/2010/main" val="11773386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7343</TotalTime>
  <Words>1785</Words>
  <Application>Microsoft Office PowerPoint</Application>
  <PresentationFormat>On-screen Show (4:3)</PresentationFormat>
  <Paragraphs>154</Paragraphs>
  <Slides>20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Cambria</vt:lpstr>
      <vt:lpstr>Century Gothic</vt:lpstr>
      <vt:lpstr>Courier New</vt:lpstr>
      <vt:lpstr>Franklin Gothic Book</vt:lpstr>
      <vt:lpstr>Garamond</vt:lpstr>
      <vt:lpstr>Wingdings 2</vt:lpstr>
      <vt:lpstr>Organic</vt:lpstr>
      <vt:lpstr>  REPUBLIC OF NAMIBIA MINISTRY OF FINANCE Procurement Policy Unit   Procurement Workshop                      Oshana Regional Council  Procurement Methods</vt:lpstr>
      <vt:lpstr>Content</vt:lpstr>
      <vt:lpstr>Procurement Methods</vt:lpstr>
      <vt:lpstr>Selection of a Procurement Method</vt:lpstr>
      <vt:lpstr>Open Advertised Bidding   (OAB) (Amended)</vt:lpstr>
      <vt:lpstr>Open Advertised Bidding  (OAB)</vt:lpstr>
      <vt:lpstr>When do we use other methods?</vt:lpstr>
      <vt:lpstr> Restricted Bidding </vt:lpstr>
      <vt:lpstr> Restricted Bidding </vt:lpstr>
      <vt:lpstr>ANNEXURE 2  PROCUREMENT THRESHOLDS FOR PROCUREMENT METHODS (Section 30(a), 31(1)(b), 32(1), 35(2) and 38(1) of the Act) (Regulation 3)</vt:lpstr>
      <vt:lpstr>Request For Sealed Quotation </vt:lpstr>
      <vt:lpstr> Emergency procurement Amended</vt:lpstr>
      <vt:lpstr>Execution by public entities </vt:lpstr>
      <vt:lpstr>Request for proposals</vt:lpstr>
      <vt:lpstr>Direct procurement</vt:lpstr>
      <vt:lpstr>Direct procurement cont..</vt:lpstr>
      <vt:lpstr>Small Value Procurement</vt:lpstr>
      <vt:lpstr>PowerPoint Presentation</vt:lpstr>
      <vt:lpstr>Conclusion</vt:lpstr>
      <vt:lpstr>PowerPoint Presentation</vt:lpstr>
    </vt:vector>
  </TitlesOfParts>
  <Company>holcon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Procedures</dc:title>
  <dc:creator>Francois Brand</dc:creator>
  <cp:lastModifiedBy>Nicky k. Paavo</cp:lastModifiedBy>
  <cp:revision>224</cp:revision>
  <cp:lastPrinted>2023-09-18T06:07:48Z</cp:lastPrinted>
  <dcterms:created xsi:type="dcterms:W3CDTF">2007-03-19T20:44:03Z</dcterms:created>
  <dcterms:modified xsi:type="dcterms:W3CDTF">2024-09-18T07:22:14Z</dcterms:modified>
</cp:coreProperties>
</file>