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36"/>
  </p:notesMasterIdLst>
  <p:handoutMasterIdLst>
    <p:handoutMasterId r:id="rId37"/>
  </p:handoutMasterIdLst>
  <p:sldIdLst>
    <p:sldId id="285" r:id="rId2"/>
    <p:sldId id="336" r:id="rId3"/>
    <p:sldId id="329" r:id="rId4"/>
    <p:sldId id="330" r:id="rId5"/>
    <p:sldId id="321" r:id="rId6"/>
    <p:sldId id="322" r:id="rId7"/>
    <p:sldId id="323" r:id="rId8"/>
    <p:sldId id="334" r:id="rId9"/>
    <p:sldId id="291" r:id="rId10"/>
    <p:sldId id="318" r:id="rId11"/>
    <p:sldId id="324" r:id="rId12"/>
    <p:sldId id="295" r:id="rId13"/>
    <p:sldId id="296" r:id="rId14"/>
    <p:sldId id="319" r:id="rId15"/>
    <p:sldId id="320" r:id="rId16"/>
    <p:sldId id="299" r:id="rId17"/>
    <p:sldId id="298" r:id="rId18"/>
    <p:sldId id="300" r:id="rId19"/>
    <p:sldId id="325" r:id="rId20"/>
    <p:sldId id="303" r:id="rId21"/>
    <p:sldId id="331" r:id="rId22"/>
    <p:sldId id="304" r:id="rId23"/>
    <p:sldId id="305" r:id="rId24"/>
    <p:sldId id="306" r:id="rId25"/>
    <p:sldId id="307" r:id="rId26"/>
    <p:sldId id="308" r:id="rId27"/>
    <p:sldId id="326" r:id="rId28"/>
    <p:sldId id="327" r:id="rId29"/>
    <p:sldId id="328" r:id="rId30"/>
    <p:sldId id="312" r:id="rId31"/>
    <p:sldId id="311" r:id="rId32"/>
    <p:sldId id="313" r:id="rId33"/>
    <p:sldId id="332" r:id="rId34"/>
    <p:sldId id="333" r:id="rId35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DC9F6220-DD78-425D-A67D-EFC8E1EEF04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86291B52-D072-44F2-823B-898D1B6C4C2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56448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800CDD03-803D-45D4-AFF8-17250EB196BF}" type="datetimeFigureOut">
              <a:rPr lang="en-GB" smtClean="0"/>
              <a:t>18/09/2024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1D9B28DD-BA22-44F9-AAF5-1E4406937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707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fld id="{D5F40498-4A7B-4F2D-A6C6-2DBC775E189A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34866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F3FAA-772F-4FEE-B7EB-470B377B7DF0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63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FB1326B5-E9EC-4373-ACA8-8548D4DE7B0B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155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83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9149366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556266-1281-4EC7-9338-14C50F92C67F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49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2438400"/>
            <a:ext cx="3127248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5D76-F1FE-4D84-8E41-1E649B2722CD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1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3A95-B495-4F78-8604-B201BC8C8DB6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10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1F5B-988A-46A4-9410-53442B81137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9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FD9B9-755C-4058-B495-677DA915816F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503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fld id="{335F0D9A-5642-40E2-A73C-BA81094970EC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00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fld id="{99A4A93D-FFF7-46C2-A1E6-80FF9789B057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1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220A5130-42D2-4C59-BFAE-0A3977F67CB4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1CFB1858-C86F-4A1B-9C6A-11572B965F3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50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/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6" pos="1386">
          <p15:clr>
            <a:srgbClr val="F26B43"/>
          </p15:clr>
        </p15:guide>
        <p15:guide id="7" orient="horz" pos="3960">
          <p15:clr>
            <a:srgbClr val="F26B43"/>
          </p15:clr>
        </p15:guide>
        <p15:guide id="8" orient="horz" pos="3840">
          <p15:clr>
            <a:srgbClr val="F26B43"/>
          </p15:clr>
        </p15:guide>
        <p15:guide id="9" pos="3312">
          <p15:clr>
            <a:srgbClr val="F26B43"/>
          </p15:clr>
        </p15:guide>
        <p15:guide id="10" pos="3600">
          <p15:clr>
            <a:srgbClr val="F26B43"/>
          </p15:clr>
        </p15:guide>
        <p15:guide id="11" orient="horz" pos="360">
          <p15:clr>
            <a:srgbClr val="F26B43"/>
          </p15:clr>
        </p15:guide>
        <p15:guide id="12" pos="5526">
          <p15:clr>
            <a:srgbClr val="F26B43"/>
          </p15:clr>
        </p15:guide>
        <p15:guide id="13" pos="180">
          <p15:clr>
            <a:srgbClr val="F26B43"/>
          </p15:clr>
        </p15:guide>
        <p15:guide id="14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Procurement Process</a:t>
            </a:r>
          </a:p>
        </p:txBody>
      </p:sp>
    </p:spTree>
    <p:extLst>
      <p:ext uri="{BB962C8B-B14F-4D97-AF65-F5344CB8AC3E}">
        <p14:creationId xmlns:p14="http://schemas.microsoft.com/office/powerpoint/2010/main" val="4262257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699010" y="304800"/>
            <a:ext cx="6149589" cy="762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>
                <a:solidFill>
                  <a:schemeClr val="tx1"/>
                </a:solidFill>
              </a:rPr>
              <a:t>Bidding Documents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555241"/>
            <a:ext cx="8229600" cy="5106499"/>
          </a:xfrm>
        </p:spPr>
        <p:txBody>
          <a:bodyPr>
            <a:normAutofit fontScale="62500" lnSpcReduction="20000"/>
          </a:bodyPr>
          <a:lstStyle/>
          <a:p>
            <a:pPr eaLnBrk="1" hangingPunct="1"/>
            <a:endParaRPr lang="en-US" dirty="0"/>
          </a:p>
          <a:p>
            <a:pPr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q"/>
            </a:pPr>
            <a:r>
              <a:rPr lang="en-US" sz="2900" b="1" dirty="0">
                <a:solidFill>
                  <a:srgbClr val="292934"/>
                </a:solidFill>
              </a:rPr>
              <a:t>Contents of bidding documents is to provide to bidders: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292934"/>
                </a:solidFill>
              </a:rPr>
              <a:t>Procedures and forms for preparation and submission of bids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292934"/>
                </a:solidFill>
              </a:rPr>
              <a:t>Technical description of object of procurement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292934"/>
                </a:solidFill>
              </a:rPr>
              <a:t>Qualification criteria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292934"/>
                </a:solidFill>
              </a:rPr>
              <a:t>Technical evaluation criteria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292934"/>
                </a:solidFill>
              </a:rPr>
              <a:t>Contract terms and conditions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000" b="1" dirty="0">
                <a:solidFill>
                  <a:srgbClr val="292934"/>
                </a:solidFill>
              </a:rPr>
              <a:t>Issue of Bidding documents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3200" dirty="0">
                <a:solidFill>
                  <a:srgbClr val="292934"/>
                </a:solidFill>
              </a:rPr>
              <a:t>To all bidders who respond to invitation or to all pre-qualified bidders</a:t>
            </a:r>
          </a:p>
          <a:p>
            <a:pPr marL="274320" lvl="1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None/>
            </a:pPr>
            <a:endParaRPr lang="en-US" sz="2600" dirty="0">
              <a:solidFill>
                <a:srgbClr val="292934"/>
              </a:solidFill>
            </a:endParaRPr>
          </a:p>
          <a:p>
            <a:pPr indent="-182563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endParaRPr lang="en-US" dirty="0">
              <a:solidFill>
                <a:srgbClr val="292934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7CC9-A127-4B3E-9310-2EC8BB5895FC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2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5867400" cy="762000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prstClr val="black"/>
                </a:solidFill>
              </a:rPr>
              <a:t>Invitation for Bidding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ZA" sz="2800" dirty="0"/>
              <a:t>Invite bidders to submit priced offers as per Public Entities requirements</a:t>
            </a:r>
          </a:p>
          <a:p>
            <a:pPr algn="just"/>
            <a:endParaRPr lang="en-ZA" sz="1000" dirty="0"/>
          </a:p>
          <a:p>
            <a:pPr algn="just"/>
            <a:r>
              <a:rPr lang="en-ZA" sz="2800" dirty="0"/>
              <a:t>Must be done in a widely circulated newspaper for competitive bidding method</a:t>
            </a:r>
          </a:p>
          <a:p>
            <a:pPr algn="just"/>
            <a:endParaRPr lang="en-ZA" sz="1000" dirty="0"/>
          </a:p>
          <a:p>
            <a:pPr algn="just"/>
            <a:r>
              <a:rPr lang="en-ZA" sz="2800" dirty="0"/>
              <a:t>Where pre-qualifications was done, the document is only issued to bidders who have been pre-qualified.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65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</a:rPr>
              <a:t>Bid Securing Declaration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9600" y="2514600"/>
            <a:ext cx="7467600" cy="3810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"A bid securing declaration is an alternative to Bid Security where there is no financial security offered.  The bidder declare that they can be disqualified/suspended failure to comply with section 45 of act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79BB3-3C86-4152-9D06-E20BE0B812A1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574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295400" y="533400"/>
            <a:ext cx="7315200" cy="9445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200" b="1" dirty="0">
                <a:solidFill>
                  <a:schemeClr val="tx1"/>
                </a:solidFill>
              </a:rPr>
              <a:t>Execution of Bid Securing Declaration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b="1" dirty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In terms of section 45 bidder accept disqualified/suspended in the event of: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n-US" sz="2400" dirty="0"/>
              <a:t>a modification or withdrawal of a bid after the deadline for submission of bids during its period of validity;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n-US" sz="2400" dirty="0"/>
              <a:t>refusal by a bidder to accept a correction of an error appearing on the face of the bid;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n-US" sz="2400" dirty="0"/>
              <a:t>failure by a successful bidder to sign a procurement contract in accordance with the terms set forth in the bidding documents</a:t>
            </a:r>
          </a:p>
          <a:p>
            <a:pPr lvl="1"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n-US" sz="2400" dirty="0"/>
              <a:t>failure by a successful bidder to provide security for the performance of the procurement contract if required to do so by the bidding documents</a:t>
            </a:r>
          </a:p>
          <a:p>
            <a:pPr eaLnBrk="1" hangingPunct="1"/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2D1ED-0A64-46E8-B65D-7EA0022819E3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540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6556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</a:rPr>
              <a:t>Bid validity period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7467600" cy="4187952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/>
              <a:t>Valid  for the period indicated in the bidding documents (Sec. 49)</a:t>
            </a:r>
            <a:endParaRPr lang="en-US" sz="1050" dirty="0"/>
          </a:p>
          <a:p>
            <a:pPr eaLnBrk="1" hangingPunct="1"/>
            <a:r>
              <a:rPr lang="en-US" dirty="0"/>
              <a:t>Any deviation from this period is considered a major deviation</a:t>
            </a:r>
            <a:endParaRPr lang="en-US" sz="1050" dirty="0"/>
          </a:p>
          <a:p>
            <a:pPr eaLnBrk="1" hangingPunct="1"/>
            <a:r>
              <a:rPr lang="en-US" dirty="0"/>
              <a:t>Period must be set in relation to the time required to evaluate and approve a procurement activity </a:t>
            </a:r>
            <a:endParaRPr lang="en-US" sz="1050" dirty="0"/>
          </a:p>
          <a:p>
            <a:pPr eaLnBrk="1" hangingPunct="1"/>
            <a:r>
              <a:rPr lang="en-US" dirty="0"/>
              <a:t>The validity period may be extended but may not go over 180 days (six month), but must be extended before it expires</a:t>
            </a:r>
            <a:endParaRPr lang="en-US" sz="105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8AE84-0DB9-46C3-A42C-DA961B9AC6B6}" type="datetime1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12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pPr algn="ctr"/>
            <a:r>
              <a:rPr lang="en-ZA" sz="4000" b="1" dirty="0">
                <a:solidFill>
                  <a:schemeClr val="tx1"/>
                </a:solidFill>
              </a:rPr>
              <a:t>Clarifications</a:t>
            </a:r>
            <a:endParaRPr lang="en-GB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36626"/>
            <a:ext cx="7848600" cy="414255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ZA" dirty="0"/>
              <a:t>Bidders may request a public entity to give clarifications on content of bidding documents (Reg. 34)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ZA" dirty="0"/>
              <a:t>Request for clarifications should be in writing and submitted before deadline set for seeking clarifications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ZA" dirty="0"/>
              <a:t>Procurement involving competition: </a:t>
            </a:r>
            <a:r>
              <a:rPr lang="en-ZA" b="1" dirty="0"/>
              <a:t>14days prior </a:t>
            </a:r>
            <a:r>
              <a:rPr lang="en-ZA" dirty="0"/>
              <a:t>to deadline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ZA" dirty="0"/>
              <a:t>Procurement not involving competition: </a:t>
            </a:r>
            <a:r>
              <a:rPr lang="en-ZA" b="1" dirty="0"/>
              <a:t>7days prior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ZA" dirty="0"/>
              <a:t>Public entity should respond within </a:t>
            </a:r>
            <a:r>
              <a:rPr lang="en-ZA" b="1" dirty="0"/>
              <a:t>3days</a:t>
            </a:r>
            <a:r>
              <a:rPr lang="en-ZA" dirty="0"/>
              <a:t> of receipt of request and share the clarifications with all other bidders without disclosing the identity of the bidder making the request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ZA" dirty="0"/>
              <a:t>Modifications if required should be made to the bidding documents going forward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358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905000" y="533400"/>
            <a:ext cx="6019800" cy="685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b="1" dirty="0">
                <a:solidFill>
                  <a:schemeClr val="tx1"/>
                </a:solidFill>
              </a:rPr>
              <a:t>Deadline for submission of bids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467600" cy="41117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Sufficient time should be allowed for bidders to respond, depending on the complexity of the procurement (Sec. 47)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Bids received after the deadline shall be returned unopened to the bidder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For invitation to bid, the deadline for submission may not be less then </a:t>
            </a:r>
            <a:r>
              <a:rPr lang="en-US" b="1" dirty="0"/>
              <a:t>31 working days</a:t>
            </a:r>
            <a:r>
              <a:rPr lang="en-US" dirty="0"/>
              <a:t> from date of publication of invitation (Reg. 35 as amended)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136E7-DCAD-4828-BDA9-0A69D6B233B7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29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943600" cy="7159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>
                <a:solidFill>
                  <a:schemeClr val="tx1"/>
                </a:solidFill>
              </a:rPr>
              <a:t>Submission of bids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Submitted in writing, duly signed and in a sealed envelope at the address specified in the bidding documents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To be submitted by hand, mail or by courier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Other method of submission  </a:t>
            </a:r>
            <a:r>
              <a:rPr lang="en-US" sz="2000" b="1" i="1" dirty="0"/>
              <a:t>(where prescribed)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/>
              <a:t>E.g. facsimile 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b="1" i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E4E3-DBDF-4F9D-B8ED-E72A148F30AD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64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</a:rPr>
              <a:t>Withdrawal, modification &amp; Substitution of bids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endParaRPr lang="en-US" dirty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A bidder may modify, substitute, or withdraw its bid after submission, where the written notice of the modification, substitution or withdrawal is received by the public entity </a:t>
            </a:r>
            <a:r>
              <a:rPr lang="en-US" sz="2800" b="1" u="sng" dirty="0"/>
              <a:t>before </a:t>
            </a:r>
            <a:r>
              <a:rPr lang="en-US" sz="2800" dirty="0"/>
              <a:t>the deadline for the submission of bids (Sec. 48)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BF568-3FDB-4512-8765-E16186C7C62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69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74638"/>
            <a:ext cx="5791200" cy="1143000"/>
          </a:xfrm>
        </p:spPr>
        <p:txBody>
          <a:bodyPr>
            <a:noAutofit/>
          </a:bodyPr>
          <a:lstStyle/>
          <a:p>
            <a:pPr algn="ctr"/>
            <a:r>
              <a:rPr lang="en-ZA" sz="4400" b="1" dirty="0">
                <a:solidFill>
                  <a:schemeClr val="tx1"/>
                </a:solidFill>
              </a:rPr>
              <a:t>Receipt and custody of bids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467600" cy="4264152"/>
          </a:xfrm>
        </p:spPr>
        <p:txBody>
          <a:bodyPr>
            <a:noAutofit/>
          </a:bodyPr>
          <a:lstStyle/>
          <a:p>
            <a:pPr algn="just"/>
            <a:r>
              <a:rPr lang="en-ZA" sz="3200" dirty="0"/>
              <a:t>Bids must be deposited into a secure bid box after signing the in-coming bid register, before the closing date and time</a:t>
            </a:r>
          </a:p>
          <a:p>
            <a:pPr algn="just"/>
            <a:r>
              <a:rPr lang="en-ZA" sz="3200" dirty="0"/>
              <a:t>Bids must remain unopened until deadline for submission</a:t>
            </a:r>
          </a:p>
          <a:p>
            <a:pPr algn="just"/>
            <a:r>
              <a:rPr lang="en-ZA" sz="3200" dirty="0"/>
              <a:t>Late bids shall be returned unopened to the bidder.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21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B7F39-3FDF-EF84-175B-15481A16E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879455"/>
          </a:xfrm>
        </p:spPr>
        <p:txBody>
          <a:bodyPr/>
          <a:lstStyle/>
          <a:p>
            <a:r>
              <a:rPr lang="en-US" dirty="0"/>
              <a:t>Outline</a:t>
            </a:r>
            <a:endParaRPr lang="en-N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262BA-C86A-B584-C371-9F6CF73FF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3200" dirty="0"/>
              <a:t>Planning</a:t>
            </a:r>
          </a:p>
          <a:p>
            <a:pPr marL="457200" indent="-457200">
              <a:buAutoNum type="arabicPeriod"/>
            </a:pPr>
            <a:r>
              <a:rPr lang="en-US" sz="3200" dirty="0"/>
              <a:t>Bidding process</a:t>
            </a:r>
          </a:p>
          <a:p>
            <a:pPr marL="457200" indent="-457200">
              <a:buAutoNum type="arabicPeriod"/>
            </a:pPr>
            <a:r>
              <a:rPr lang="en-US" sz="3200" dirty="0"/>
              <a:t>Contract Management</a:t>
            </a:r>
          </a:p>
          <a:p>
            <a:pPr marL="457200" indent="-457200">
              <a:buAutoNum type="arabicPeriod"/>
            </a:pPr>
            <a:endParaRPr lang="en-N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9CABF-654C-626C-87DA-A78F9C3B6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EBDE5-889B-101F-7228-D4195EC68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495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400" b="1" dirty="0">
                <a:solidFill>
                  <a:schemeClr val="tx1"/>
                </a:solidFill>
              </a:rPr>
              <a:t>Bid Opening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7772400" cy="4114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Every bid shall be opened at the time and place indicated in the bidding documents (Sec. 51)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 The time of bid opening shall coincide with the deadline for the submission of bids, or follow immediately thereafter, if this is necessary for logistic reasons.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Every bidder or his representative shall be authorized to attend the bid opening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C5EAF-0659-4873-9D5F-139D55D2777B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1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Bid Opening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AutoShape 2" descr="Procurement Cycle Service at best price in Noida by Smart Sourcing Online  Dot Com | ID: 2272380691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During the Bid Opening, the presence or absence of mandatory documents will be read out and recorded. e.g.  </a:t>
            </a:r>
            <a:r>
              <a:rPr lang="en-US" i="1" dirty="0">
                <a:solidFill>
                  <a:schemeClr val="tx1"/>
                </a:solidFill>
                <a:highlight>
                  <a:srgbClr val="0000FF"/>
                </a:highlight>
                <a:cs typeface="Arial" panose="020B0604020202020204" pitchFamily="34" charset="0"/>
              </a:rPr>
              <a:t>Business Registration Certificate, Good Standing Tax Certificate, Good Standing Social Security Certificate and Affirmative Action Compliance Certificate</a:t>
            </a:r>
          </a:p>
          <a:p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All amendments and clarifications issued and received by bidders must be acknowledged and form part of the final bid submission;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53935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b="1" dirty="0">
                <a:solidFill>
                  <a:schemeClr val="tx1"/>
                </a:solidFill>
              </a:rPr>
              <a:t>Bid Opening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7467600" cy="3806952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Copy of the opening record </a:t>
            </a:r>
            <a:r>
              <a:rPr lang="en-US" b="1" u="sng" dirty="0"/>
              <a:t>shall</a:t>
            </a:r>
            <a:r>
              <a:rPr lang="en-US" dirty="0"/>
              <a:t> be made available to all bidder</a:t>
            </a:r>
          </a:p>
          <a:p>
            <a:pPr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 No decision regarding the disqualification or rejection of a bid shall be taken or announced at the bid opening session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08DC-4128-45B2-BC85-C7075F02EDEA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093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09800" y="304800"/>
            <a:ext cx="6629400" cy="685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</a:rPr>
              <a:t>Evaluation of Bids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820" y="2819400"/>
            <a:ext cx="8077200" cy="4953000"/>
          </a:xfrm>
        </p:spPr>
        <p:txBody>
          <a:bodyPr rtlCol="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/>
              <a:t>Set up bid evaluation committee comprising of  qualified evaluators within </a:t>
            </a:r>
            <a:r>
              <a:rPr lang="en-US" b="1" dirty="0"/>
              <a:t>5days</a:t>
            </a:r>
            <a:r>
              <a:rPr lang="en-US" sz="2000" dirty="0"/>
              <a:t> the deadline for submission (Sec. 52 &amp; Reg. 7)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/>
              <a:t>Ad-Evaluation committee must comprise 3 – 7 members, of which one must be appointed as chairperson 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/>
              <a:t>May seek clarification, but may not ask nor permit any bidder to change their prices or substance of its bids</a:t>
            </a:r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52D23-FE45-4138-8A2E-4707A2A96AB1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998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Evaluation of Bids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924800" cy="4111752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Evaluation must be done in accordance to the criteria specified the bidding documents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Evaluation must be concluded in 14 days from the closing date. If extended, no more then 30 days after the closing date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Correct arithmetical error and notify the bidder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Where there is a discrepancy between figures and words, the amount in words </a:t>
            </a:r>
            <a:r>
              <a:rPr lang="en-US" b="1" u="sng" dirty="0"/>
              <a:t>shall prevail</a:t>
            </a:r>
            <a:r>
              <a:rPr lang="en-US" dirty="0"/>
              <a:t>, and the mistake shall be corrected and the bidder notified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05FC5-95DC-4927-A3B2-0B5324BE54FF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801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Evaluation of Bids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924800" cy="4264152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Bid evaluation committee must prepare evaluation report detailing the evaluation of bids and how the lowest evaluated bidder was identified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Where the Board or Procurement Committee does not agree with the evaluation report, they should request the </a:t>
            </a:r>
            <a:r>
              <a:rPr lang="en-US" sz="2800" dirty="0" err="1"/>
              <a:t>BEC</a:t>
            </a:r>
            <a:r>
              <a:rPr lang="en-US" sz="2800" dirty="0"/>
              <a:t> to review evaluation process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D517-783F-4C83-AA27-9A11AD2A506A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943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b="1" dirty="0">
                <a:solidFill>
                  <a:schemeClr val="tx1"/>
                </a:solidFill>
              </a:rPr>
              <a:t>Post-qualification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7467600" cy="3883152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Post-award requirement, toward the lowest evaluated substantially responsive bidder shall be checked against the criteria specified in the bidding documents (Sec. 53)</a:t>
            </a:r>
          </a:p>
          <a:p>
            <a:pPr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 Where the bid fails to conform to those criteria, the bid shall be rejected and the same check shall be applied to the next ranked bid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F2DB-38FD-4596-8B47-A40BA16E4831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1488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>
                <a:ln>
                  <a:noFill/>
                </a:ln>
              </a:rPr>
              <a:t>26. Cancellation of Bidding Process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14351" y="2241761"/>
            <a:ext cx="8459390" cy="2971800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ZA" sz="1800" dirty="0">
                <a:solidFill>
                  <a:schemeClr val="tx1"/>
                </a:solidFill>
              </a:rPr>
              <a:t>The Board or a public entity may, at any time prior to the acceptance of a bid, reject all bids or cancel the bidding process, if – (Sec. 54)</a:t>
            </a:r>
          </a:p>
          <a:p>
            <a:pPr eaLnBrk="1" fontAlgn="auto" hangingPunct="1">
              <a:defRPr/>
            </a:pPr>
            <a:r>
              <a:rPr lang="en-ZA" sz="1800" dirty="0">
                <a:solidFill>
                  <a:schemeClr val="tx1"/>
                </a:solidFill>
              </a:rPr>
              <a:t>all the bids are non-responsive;</a:t>
            </a:r>
          </a:p>
          <a:p>
            <a:pPr eaLnBrk="1" fontAlgn="auto" hangingPunct="1">
              <a:defRPr/>
            </a:pPr>
            <a:r>
              <a:rPr lang="en-ZA" sz="1800" dirty="0">
                <a:solidFill>
                  <a:schemeClr val="tx1"/>
                </a:solidFill>
              </a:rPr>
              <a:t>the lowest evaluated bid is substantially above the applicable cost estimate;</a:t>
            </a:r>
          </a:p>
          <a:p>
            <a:pPr eaLnBrk="1" fontAlgn="auto" hangingPunct="1">
              <a:defRPr/>
            </a:pPr>
            <a:r>
              <a:rPr lang="en-ZA" sz="1800" dirty="0">
                <a:solidFill>
                  <a:schemeClr val="tx1"/>
                </a:solidFill>
              </a:rPr>
              <a:t>the goods or services are no longer required;</a:t>
            </a:r>
          </a:p>
          <a:p>
            <a:pPr eaLnBrk="1" fontAlgn="auto" hangingPunct="1">
              <a:defRPr/>
            </a:pPr>
            <a:r>
              <a:rPr lang="en-ZA" sz="1800" dirty="0">
                <a:solidFill>
                  <a:schemeClr val="tx1"/>
                </a:solidFill>
              </a:rPr>
              <a:t>it has been established that there has been collusion among the bidders as contemplated in subsection (5);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5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557213" indent="-214313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8572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2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2001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15430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CE96EF72-E638-4822-9F24-33A01BCB9CAA}" type="slidenum">
              <a:rPr lang="en-US" altLang="en-US" sz="105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27</a:t>
            </a:fld>
            <a:endParaRPr lang="en-US" altLang="en-US" sz="105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1485900" y="5429250"/>
            <a:ext cx="6000750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 sz="1350"/>
          </a:p>
        </p:txBody>
      </p:sp>
    </p:spTree>
    <p:extLst>
      <p:ext uri="{BB962C8B-B14F-4D97-AF65-F5344CB8AC3E}">
        <p14:creationId xmlns:p14="http://schemas.microsoft.com/office/powerpoint/2010/main" val="3434998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/>
              <a:t>27</a:t>
            </a:r>
            <a:r>
              <a:rPr lang="en-US" altLang="en-US" b="1" dirty="0">
                <a:ln>
                  <a:noFill/>
                </a:ln>
              </a:rPr>
              <a:t>. Cancellation of Bidding Process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536615" y="2308117"/>
            <a:ext cx="8116490" cy="2711054"/>
          </a:xfrm>
        </p:spPr>
        <p:txBody>
          <a:bodyPr rtlCol="0">
            <a:noAutofit/>
          </a:bodyPr>
          <a:lstStyle/>
          <a:p>
            <a:pPr marL="0" indent="0" algn="just">
              <a:buNone/>
              <a:defRPr/>
            </a:pPr>
            <a:r>
              <a:rPr lang="en-ZA" sz="2100" dirty="0">
                <a:solidFill>
                  <a:schemeClr val="tx1"/>
                </a:solidFill>
              </a:rPr>
              <a:t>The Board or a public entity may, at any time prior to the acceptance of a bid, reject all bids or cancel the bidding process, if -</a:t>
            </a:r>
          </a:p>
          <a:p>
            <a:pPr algn="just" eaLnBrk="1" fontAlgn="auto" hangingPunct="1">
              <a:defRPr/>
            </a:pPr>
            <a:r>
              <a:rPr lang="en-ZA" sz="2100" dirty="0">
                <a:solidFill>
                  <a:schemeClr val="tx1"/>
                </a:solidFill>
              </a:rPr>
              <a:t> an irregularity that warrants the cancelation of the bidding process occurred;</a:t>
            </a:r>
          </a:p>
          <a:p>
            <a:pPr algn="just" eaLnBrk="1" fontAlgn="auto" hangingPunct="1">
              <a:defRPr/>
            </a:pPr>
            <a:r>
              <a:rPr lang="en-ZA" sz="2100" dirty="0">
                <a:solidFill>
                  <a:schemeClr val="tx1"/>
                </a:solidFill>
              </a:rPr>
              <a:t>it is not economically viable to proceed with the bid; or</a:t>
            </a:r>
          </a:p>
          <a:p>
            <a:pPr algn="just" eaLnBrk="1" fontAlgn="auto" hangingPunct="1">
              <a:defRPr/>
            </a:pPr>
            <a:r>
              <a:rPr lang="en-ZA" sz="2100" dirty="0">
                <a:solidFill>
                  <a:schemeClr val="tx1"/>
                </a:solidFill>
              </a:rPr>
              <a:t>does not create or achieve the expected outcome.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5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557213" indent="-214313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8572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2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2001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15430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754E605-CD67-4B45-BC2F-BED4D7EEDF44}" type="slidenum">
              <a:rPr lang="en-US" altLang="en-US" sz="105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28</a:t>
            </a:fld>
            <a:endParaRPr lang="en-US" altLang="en-US" sz="105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1485900" y="5429250"/>
            <a:ext cx="6000750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 sz="1350"/>
          </a:p>
        </p:txBody>
      </p:sp>
    </p:spTree>
    <p:extLst>
      <p:ext uri="{BB962C8B-B14F-4D97-AF65-F5344CB8AC3E}">
        <p14:creationId xmlns:p14="http://schemas.microsoft.com/office/powerpoint/2010/main" val="4276451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>
                <a:ln>
                  <a:noFill/>
                </a:ln>
              </a:rPr>
              <a:t>28. Cancellation of Bidding Process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14351" y="2349606"/>
            <a:ext cx="8402240" cy="2971800"/>
          </a:xfrm>
        </p:spPr>
        <p:txBody>
          <a:bodyPr/>
          <a:lstStyle/>
          <a:p>
            <a:pPr algn="just" eaLnBrk="1" hangingPunct="1"/>
            <a:r>
              <a:rPr lang="en-ZA" altLang="en-US" sz="2100" dirty="0">
                <a:solidFill>
                  <a:schemeClr val="tx1"/>
                </a:solidFill>
              </a:rPr>
              <a:t>The Board or a public entity must give a written notice of the rejection of all bids or cancellation of the bidding process to all bidders that submitted bids.</a:t>
            </a:r>
          </a:p>
          <a:p>
            <a:pPr algn="just" eaLnBrk="1" hangingPunct="1"/>
            <a:r>
              <a:rPr lang="en-ZA" altLang="en-US" sz="2100" dirty="0">
                <a:solidFill>
                  <a:schemeClr val="tx1"/>
                </a:solidFill>
              </a:rPr>
              <a:t>The Board or a public entity may not invite a re-bid for the procurement on the same specifications and contract conditions, if the rejection of all bids or cancellation of bidding process is made on a ground specified in subsection (1)(c), (f) or (g).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5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557213" indent="-214313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8572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2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2001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1543050" indent="-17145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05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7067D149-A77A-4533-94D7-8093D2A948A9}" type="slidenum">
              <a:rPr lang="en-US" altLang="en-US" sz="105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29</a:t>
            </a:fld>
            <a:endParaRPr lang="en-US" altLang="en-US" sz="105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1485900" y="5429250"/>
            <a:ext cx="6000750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 sz="1350"/>
          </a:p>
        </p:txBody>
      </p:sp>
    </p:spTree>
    <p:extLst>
      <p:ext uri="{BB962C8B-B14F-4D97-AF65-F5344CB8AC3E}">
        <p14:creationId xmlns:p14="http://schemas.microsoft.com/office/powerpoint/2010/main" val="1677144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What is procurement process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1F5B-988A-46A4-9410-53442B81137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>
            <a:normAutofit/>
          </a:bodyPr>
          <a:lstStyle>
            <a:lvl1pPr marL="24003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8006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2009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6012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0015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4018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8021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2024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270" indent="-240030" algn="l" defTabSz="6858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ZA" sz="3200" dirty="0"/>
              <a:t>System of procedures on how procurement should be done</a:t>
            </a:r>
          </a:p>
          <a:p>
            <a:pPr algn="just"/>
            <a:endParaRPr lang="en-ZA" sz="3200" dirty="0"/>
          </a:p>
          <a:p>
            <a:pPr marL="0" indent="0" algn="just">
              <a:buFont typeface="Corbel" panose="020B0503020204020204" pitchFamily="34" charset="0"/>
              <a:buNone/>
            </a:pP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759486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5400" b="1" dirty="0">
                <a:solidFill>
                  <a:schemeClr val="tx1"/>
                </a:solidFill>
              </a:rPr>
              <a:t>Award 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052" y="2514600"/>
            <a:ext cx="8001000" cy="4873752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Procurement Committee recommend and Accounting officer approve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 public entity shall publish a notice of selection for award with the executive summary of the bid evaluation report on its website – (Sec 55 (4) &amp; Reg. 38 (1))</a:t>
            </a:r>
          </a:p>
          <a:p>
            <a:pPr algn="just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the absence of an application for review by bidders within 7days, the Accounting Officer must award the contract to the successful bidder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dirty="0"/>
              <a:t>A procurement contract shall be awarded to the bidder having submitted the lowest evaluated substantially responsive bid</a:t>
            </a:r>
          </a:p>
          <a:p>
            <a:pPr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E8072-AB00-4BC7-B93E-AD37293DFAE2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78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924800" cy="731838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800" b="1" dirty="0">
                <a:solidFill>
                  <a:schemeClr val="tx1"/>
                </a:solidFill>
              </a:rPr>
              <a:t>Award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7924800" cy="548335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No negotiation except in special circumstances as may be determined by the Minister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 successful bidder may be asked to submit a performance security (if requested in the bidding document) and sign a contract within </a:t>
            </a:r>
            <a:r>
              <a:rPr lang="en-US" b="1" dirty="0"/>
              <a:t>30 days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0F46-D435-41F2-BE0F-AE7E5F7EB8B7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615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572039"/>
            <a:ext cx="7467600" cy="7159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400" b="1" dirty="0">
                <a:solidFill>
                  <a:schemeClr val="tx1"/>
                </a:solidFill>
              </a:rPr>
              <a:t>Award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229600" cy="4114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If the successful bidder fails to sign a contract or to furnish a performance security, if required, within 30 days, the public entity shall select the next qualifying bidder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The notice of award must include, the procurement subject matter, the name and address of successful bidder and the contract price. (Sec. 55 (8) &amp; Reg. 39)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9F96E-8B68-4ED4-A4EF-D1C4A9162006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24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Contract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  <a:p>
            <a:r>
              <a:rPr lang="en-ZA" dirty="0"/>
              <a:t>Monitor the performance</a:t>
            </a:r>
          </a:p>
          <a:p>
            <a:r>
              <a:rPr lang="en-ZA" dirty="0"/>
              <a:t>Receive invoices</a:t>
            </a:r>
          </a:p>
          <a:p>
            <a:r>
              <a:rPr lang="en-ZA" dirty="0"/>
              <a:t>Facilitate the payment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9225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Thank You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4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Procurement cycle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1F5B-988A-46A4-9410-53442B81137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654" y="2314574"/>
            <a:ext cx="4100146" cy="446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693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5400" dirty="0">
                <a:solidFill>
                  <a:schemeClr val="tx1"/>
                </a:solidFill>
              </a:rPr>
              <a:t>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ZA" sz="3200" dirty="0"/>
          </a:p>
          <a:p>
            <a:pPr algn="just"/>
            <a:r>
              <a:rPr lang="en-ZA" sz="3600" dirty="0"/>
              <a:t>The public entity must plan each step of the procurement process and prepare annual procurement plan (sec. 25 (4)(a))</a:t>
            </a:r>
          </a:p>
          <a:p>
            <a:pPr lvl="1" algn="just"/>
            <a:endParaRPr lang="en-ZA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856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260455"/>
          </a:xfrm>
        </p:spPr>
        <p:txBody>
          <a:bodyPr>
            <a:normAutofit fontScale="90000"/>
          </a:bodyPr>
          <a:lstStyle/>
          <a:p>
            <a:pPr algn="ctr"/>
            <a:r>
              <a:rPr lang="en-ZA" sz="4400" b="1" dirty="0">
                <a:solidFill>
                  <a:schemeClr val="tx1"/>
                </a:solidFill>
              </a:rPr>
              <a:t>Planning</a:t>
            </a:r>
            <a:br>
              <a:rPr lang="en-ZA" sz="4400" b="1" dirty="0">
                <a:solidFill>
                  <a:schemeClr val="tx1"/>
                </a:solidFill>
              </a:rPr>
            </a:br>
            <a:endParaRPr lang="en-ZA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ZA" sz="3200" b="1" u="sng" dirty="0"/>
              <a:t>Identifications of need</a:t>
            </a:r>
          </a:p>
          <a:p>
            <a:pPr algn="just"/>
            <a:r>
              <a:rPr lang="en-ZA" sz="3200" dirty="0"/>
              <a:t>Public Entity must determine whether a need exist and how best to fulfil the need</a:t>
            </a:r>
          </a:p>
          <a:p>
            <a:pPr algn="just"/>
            <a:endParaRPr lang="en-ZA" sz="3200" dirty="0"/>
          </a:p>
          <a:p>
            <a:pPr algn="just"/>
            <a:r>
              <a:rPr lang="en-ZA" sz="3200" dirty="0"/>
              <a:t>The identification of the need is done by the </a:t>
            </a:r>
            <a:r>
              <a:rPr lang="en-ZA" sz="3200" b="1" u="sng" dirty="0"/>
              <a:t>User Department</a:t>
            </a:r>
          </a:p>
          <a:p>
            <a:pPr marL="0" indent="0" algn="just">
              <a:buNone/>
            </a:pPr>
            <a:endParaRPr lang="en-ZA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5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sz="5400" dirty="0">
                <a:solidFill>
                  <a:prstClr val="black"/>
                </a:solidFill>
              </a:rPr>
              <a:t>Planning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0276" y="2438400"/>
            <a:ext cx="6577928" cy="3657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ZA" sz="3200" b="1" u="sng" dirty="0"/>
              <a:t>To be taken the following into consideration: </a:t>
            </a:r>
          </a:p>
          <a:p>
            <a:pPr lvl="1" algn="just"/>
            <a:r>
              <a:rPr lang="en-ZA" sz="2400" dirty="0"/>
              <a:t>Assessment  of the need to procure</a:t>
            </a:r>
          </a:p>
          <a:p>
            <a:pPr lvl="1" algn="just"/>
            <a:r>
              <a:rPr lang="en-ZA" sz="2400" dirty="0"/>
              <a:t>Conducting of market research and cost estimate</a:t>
            </a:r>
          </a:p>
          <a:p>
            <a:pPr lvl="1" algn="just"/>
            <a:r>
              <a:rPr lang="en-ZA" sz="2400" dirty="0"/>
              <a:t>Identification of source of fund</a:t>
            </a:r>
          </a:p>
          <a:p>
            <a:pPr lvl="1"/>
            <a:r>
              <a:rPr lang="en-ZA" sz="2400" dirty="0"/>
              <a:t>Defining and describing the requirements</a:t>
            </a:r>
          </a:p>
          <a:p>
            <a:pPr lvl="1"/>
            <a:r>
              <a:rPr lang="en-ZA" sz="2400" dirty="0"/>
              <a:t>Selection of appropriate procurement method</a:t>
            </a:r>
          </a:p>
          <a:p>
            <a:pPr lvl="1"/>
            <a:r>
              <a:rPr lang="en-ZA" sz="2400" dirty="0"/>
              <a:t>Selection of contract approach and structure, etc.</a:t>
            </a:r>
          </a:p>
          <a:p>
            <a:pPr lvl="1"/>
            <a:endParaRPr lang="en-ZA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8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Formulate the Entity Annual procurement plan (3 months before the new financial year)</a:t>
            </a:r>
          </a:p>
          <a:p>
            <a:r>
              <a:rPr lang="en-ZA" dirty="0"/>
              <a:t>Approved by the accounting officer</a:t>
            </a:r>
          </a:p>
          <a:p>
            <a:r>
              <a:rPr lang="en-ZA" dirty="0"/>
              <a:t>Submit to policy unit</a:t>
            </a:r>
          </a:p>
          <a:p>
            <a:r>
              <a:rPr lang="en-ZA" dirty="0"/>
              <a:t>Implementation start thereof.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656C-DBA8-4DD7-B6A7-8AA8AFA3AF29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33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699010" y="274638"/>
            <a:ext cx="6225789" cy="7921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>
                <a:solidFill>
                  <a:schemeClr val="tx1"/>
                </a:solidFill>
              </a:rPr>
              <a:t>Bidding Documents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467600" cy="4416552"/>
          </a:xfrm>
        </p:spPr>
        <p:txBody>
          <a:bodyPr>
            <a:normAutofit fontScale="92500"/>
          </a:bodyPr>
          <a:lstStyle/>
          <a:p>
            <a:pPr marL="182563" lvl="0" indent="-182563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</a:pPr>
            <a:r>
              <a:rPr lang="en-US" sz="2800" b="1" dirty="0">
                <a:solidFill>
                  <a:srgbClr val="292934"/>
                </a:solidFill>
              </a:rPr>
              <a:t>Purpose of bidding documents – (Sec. 43 &amp; Reg. 33)</a:t>
            </a:r>
          </a:p>
          <a:p>
            <a:pPr lvl="1" indent="-182563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2400" dirty="0">
                <a:solidFill>
                  <a:srgbClr val="292934"/>
                </a:solidFill>
              </a:rPr>
              <a:t>To provide to bidders with the information that they require to prepare and submit bids in a timely and proper manner and that are responsive to the requirements of the public entity </a:t>
            </a:r>
          </a:p>
          <a:p>
            <a:pPr lvl="1" indent="-182563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93A299"/>
              </a:buClr>
              <a:buFont typeface="Wingdings" pitchFamily="2" charset="2"/>
              <a:buChar char="§"/>
            </a:pPr>
            <a:r>
              <a:rPr lang="en-US" sz="2400" dirty="0">
                <a:solidFill>
                  <a:srgbClr val="292934"/>
                </a:solidFill>
              </a:rPr>
              <a:t>Good bidding documents are a pillar of successful procurement proceedings</a:t>
            </a:r>
          </a:p>
          <a:p>
            <a:pPr eaLnBrk="1" hangingPunct="1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7CC9-A127-4B3E-9310-2EC8BB5895FC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B1858-C86F-4A1B-9C6A-11572B965F3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855819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1489</TotalTime>
  <Words>1740</Words>
  <Application>Microsoft Office PowerPoint</Application>
  <PresentationFormat>On-screen Show (4:3)</PresentationFormat>
  <Paragraphs>206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Century Schoolbook</vt:lpstr>
      <vt:lpstr>Corbel</vt:lpstr>
      <vt:lpstr>Wingdings</vt:lpstr>
      <vt:lpstr>Feathered</vt:lpstr>
      <vt:lpstr>Procurement Process</vt:lpstr>
      <vt:lpstr>Outline</vt:lpstr>
      <vt:lpstr>What is procurement process</vt:lpstr>
      <vt:lpstr>Procurement cycle</vt:lpstr>
      <vt:lpstr>Planning</vt:lpstr>
      <vt:lpstr>Planning </vt:lpstr>
      <vt:lpstr>Planning</vt:lpstr>
      <vt:lpstr>Planning</vt:lpstr>
      <vt:lpstr>Bidding Documents</vt:lpstr>
      <vt:lpstr>Bidding Documents</vt:lpstr>
      <vt:lpstr>Invitation for Bidding</vt:lpstr>
      <vt:lpstr>Bid Securing Declaration</vt:lpstr>
      <vt:lpstr>Execution of Bid Securing Declaration</vt:lpstr>
      <vt:lpstr>Bid validity period</vt:lpstr>
      <vt:lpstr>Clarifications</vt:lpstr>
      <vt:lpstr>Deadline for submission of bids</vt:lpstr>
      <vt:lpstr>Submission of bids</vt:lpstr>
      <vt:lpstr>Withdrawal, modification &amp; Substitution of bids</vt:lpstr>
      <vt:lpstr>Receipt and custody of bids</vt:lpstr>
      <vt:lpstr>Bid Opening</vt:lpstr>
      <vt:lpstr>Bid Opening</vt:lpstr>
      <vt:lpstr>Bid Opening</vt:lpstr>
      <vt:lpstr>Evaluation of Bids </vt:lpstr>
      <vt:lpstr>Evaluation of Bids</vt:lpstr>
      <vt:lpstr>Evaluation of Bids</vt:lpstr>
      <vt:lpstr>Post-qualification</vt:lpstr>
      <vt:lpstr>26. Cancellation of Bidding Process</vt:lpstr>
      <vt:lpstr>27. Cancellation of Bidding Process</vt:lpstr>
      <vt:lpstr>28. Cancellation of Bidding Process</vt:lpstr>
      <vt:lpstr>Award  </vt:lpstr>
      <vt:lpstr>Award</vt:lpstr>
      <vt:lpstr>Award</vt:lpstr>
      <vt:lpstr>Contract management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Procurement Principles</dc:title>
  <dc:creator>Anund Mudhoo</dc:creator>
  <cp:lastModifiedBy>Monika Nahanga</cp:lastModifiedBy>
  <cp:revision>105</cp:revision>
  <cp:lastPrinted>2024-07-23T13:58:59Z</cp:lastPrinted>
  <dcterms:created xsi:type="dcterms:W3CDTF">2011-08-28T13:35:57Z</dcterms:created>
  <dcterms:modified xsi:type="dcterms:W3CDTF">2024-09-18T10:30:17Z</dcterms:modified>
</cp:coreProperties>
</file>