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0" r:id="rId4"/>
    <p:sldId id="283" r:id="rId5"/>
    <p:sldId id="284" r:id="rId6"/>
    <p:sldId id="285" r:id="rId7"/>
    <p:sldId id="266" r:id="rId8"/>
  </p:sldIdLst>
  <p:sldSz cx="9144000" cy="6858000" type="screen4x3"/>
  <p:notesSz cx="6797675" cy="9926638"/>
  <p:embeddedFontLst>
    <p:embeddedFont>
      <p:font typeface="Roboto Thin" panose="020B0604020202020204" charset="0"/>
      <p:regular r:id="rId10"/>
      <p:bold r:id="rId11"/>
      <p:italic r:id="rId12"/>
      <p:boldItalic r:id="rId13"/>
    </p:embeddedFont>
    <p:embeddedFont>
      <p:font typeface="Roboto Light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222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06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9380b751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9380b751d_0_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90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9380b751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9380b751d_0_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90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9380b751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9380b751d_0_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84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9380b751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9380b751d_0_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0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9380b751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9380b751d_0_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1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9380b751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9380b751d_0_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77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478125" y="573125"/>
            <a:ext cx="1786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 business group  committed to equity.</a:t>
            </a:r>
            <a:endParaRPr sz="600" b="0" i="0" u="none" strike="noStrike" cap="none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505468" y="2122267"/>
            <a:ext cx="3877561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3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PROCUREMENT TRAINING</a:t>
            </a:r>
            <a:endParaRPr sz="23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900" dirty="0" smtClean="0">
                <a:latin typeface="Calibri"/>
                <a:ea typeface="Calibri"/>
                <a:cs typeface="Calibri"/>
                <a:sym typeface="Calibri"/>
              </a:rPr>
              <a:t>OBJECTIVES &amp; PRINCIPLES</a:t>
            </a:r>
            <a:endParaRPr sz="1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 descr="2000px-Coat_of_Arms_of_Namibia_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388" y="5406386"/>
            <a:ext cx="669650" cy="6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103100" y="3858375"/>
            <a:ext cx="26169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dirty="0" smtClean="0"/>
              <a:t>MATATIAS </a:t>
            </a:r>
            <a:r>
              <a:rPr lang="en" b="1" dirty="0" smtClean="0"/>
              <a:t>MOSES </a:t>
            </a:r>
            <a:endParaRPr lang="en" b="1" dirty="0" smtClean="0"/>
          </a:p>
        </p:txBody>
      </p:sp>
      <p:cxnSp>
        <p:nvCxnSpPr>
          <p:cNvPr id="59" name="Google Shape;59;p13"/>
          <p:cNvCxnSpPr/>
          <p:nvPr/>
        </p:nvCxnSpPr>
        <p:spPr>
          <a:xfrm>
            <a:off x="6207800" y="3440153"/>
            <a:ext cx="2604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3"/>
          <p:cNvSpPr txBox="1"/>
          <p:nvPr/>
        </p:nvSpPr>
        <p:spPr>
          <a:xfrm>
            <a:off x="6103100" y="2949071"/>
            <a:ext cx="250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dirty="0" smtClean="0"/>
              <a:t> 18-19 </a:t>
            </a:r>
            <a:r>
              <a:rPr lang="en" sz="1200" dirty="0" smtClean="0"/>
              <a:t>SEPTEMBER</a:t>
            </a:r>
            <a:r>
              <a:rPr lang="en" sz="1200" dirty="0" smtClean="0"/>
              <a:t> 2024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6207800" y="4332729"/>
            <a:ext cx="2604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13"/>
          <p:cNvCxnSpPr/>
          <p:nvPr/>
        </p:nvCxnSpPr>
        <p:spPr>
          <a:xfrm rot="10800000" flipH="1">
            <a:off x="0" y="3858375"/>
            <a:ext cx="5865300" cy="183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3"/>
          <p:cNvSpPr/>
          <p:nvPr/>
        </p:nvSpPr>
        <p:spPr>
          <a:xfrm>
            <a:off x="545926" y="10849"/>
            <a:ext cx="1748790" cy="1286100"/>
          </a:xfrm>
          <a:prstGeom prst="rect">
            <a:avLst/>
          </a:prstGeom>
          <a:solidFill>
            <a:srgbClr val="16BFB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endParaRPr sz="4200" b="0" i="0" u="none" strike="noStrike" cap="none">
              <a:solidFill>
                <a:srgbClr val="0B0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298362" y="650686"/>
            <a:ext cx="876300" cy="1286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endParaRPr sz="4200" b="0" i="0" u="none" strike="noStrike" cap="none">
              <a:solidFill>
                <a:srgbClr val="0B0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4629166" y="5006381"/>
            <a:ext cx="876300" cy="1286100"/>
          </a:xfrm>
          <a:prstGeom prst="rect">
            <a:avLst/>
          </a:prstGeom>
          <a:solidFill>
            <a:srgbClr val="19DEE9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27C"/>
              </a:buClr>
              <a:buSzPts val="4200"/>
              <a:buFont typeface="Helvetica Neue"/>
              <a:buNone/>
            </a:pPr>
            <a:endParaRPr sz="4200" b="0" i="0" u="none" strike="noStrike" cap="none">
              <a:solidFill>
                <a:srgbClr val="0B0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3756810" y="4778154"/>
            <a:ext cx="872355" cy="973072"/>
            <a:chOff x="-1" y="0"/>
            <a:chExt cx="2793901" cy="2793900"/>
          </a:xfrm>
        </p:grpSpPr>
        <p:sp>
          <p:nvSpPr>
            <p:cNvPr id="70" name="Google Shape;70;p13"/>
            <p:cNvSpPr/>
            <p:nvPr/>
          </p:nvSpPr>
          <p:spPr>
            <a:xfrm>
              <a:off x="0" y="0"/>
              <a:ext cx="2793900" cy="27939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Helvetica Neue"/>
                <a:buNone/>
              </a:pPr>
              <a:endParaRPr sz="4200" b="0" i="0" u="none" strike="noStrike" cap="none">
                <a:solidFill>
                  <a:srgbClr val="0B0C1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-1" y="589280"/>
              <a:ext cx="2793900" cy="15519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6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3"/>
          <p:cNvSpPr txBox="1"/>
          <p:nvPr/>
        </p:nvSpPr>
        <p:spPr>
          <a:xfrm>
            <a:off x="612321" y="492149"/>
            <a:ext cx="1498615" cy="31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We are here to serve</a:t>
            </a:r>
            <a:endParaRPr sz="900" b="1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58;p13"/>
          <p:cNvSpPr txBox="1"/>
          <p:nvPr/>
        </p:nvSpPr>
        <p:spPr>
          <a:xfrm>
            <a:off x="5505468" y="1418691"/>
            <a:ext cx="400866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 dirty="0" smtClean="0"/>
              <a:t>OSHANA REGIONAL COUNCIL</a:t>
            </a: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71" y="165296"/>
            <a:ext cx="2016579" cy="1357629"/>
          </a:xfrm>
          <a:prstGeom prst="rect">
            <a:avLst/>
          </a:prstGeom>
        </p:spPr>
      </p:pic>
      <p:cxnSp>
        <p:nvCxnSpPr>
          <p:cNvPr id="24" name="Google Shape;61;p13"/>
          <p:cNvCxnSpPr/>
          <p:nvPr/>
        </p:nvCxnSpPr>
        <p:spPr>
          <a:xfrm>
            <a:off x="6207800" y="2122267"/>
            <a:ext cx="2604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28" name="Picture 4" descr="Water is Life for African Children, Little Gorgeous Black Girl Drinking from T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4" y="1338843"/>
            <a:ext cx="4955343" cy="37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78;p14"/>
          <p:cNvSpPr txBox="1"/>
          <p:nvPr/>
        </p:nvSpPr>
        <p:spPr>
          <a:xfrm>
            <a:off x="2227662" y="6473186"/>
            <a:ext cx="512703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700"/>
            </a:pPr>
            <a:r>
              <a:rPr lang="en-US" sz="1050" b="1" dirty="0"/>
              <a:t>"Excellence in procurement is not just about what we buy, but how we </a:t>
            </a:r>
            <a:r>
              <a:rPr lang="en-US" sz="1050" b="1" dirty="0" smtClean="0"/>
              <a:t>buy”</a:t>
            </a:r>
            <a:endParaRPr lang="en-US" sz="1050" b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78125" y="573125"/>
            <a:ext cx="1786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 business group  committed to equity.</a:t>
            </a:r>
            <a:endParaRPr sz="600" b="0" i="0" u="none" strike="noStrike" cap="none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7173050" y="1040400"/>
            <a:ext cx="1786500" cy="34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Oshana Regional Council</a:t>
            </a:r>
            <a:endParaRPr sz="1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4" descr="2000px-Coat_of_Arms_of_Namibia_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04" y="6008418"/>
            <a:ext cx="669650" cy="6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2264625" y="623220"/>
            <a:ext cx="4495483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/>
              <a:t>PRESENTATION OUTLINE</a:t>
            </a:r>
            <a:r>
              <a:rPr lang="en" b="1" dirty="0" smtClean="0"/>
              <a:t>:</a:t>
            </a:r>
            <a:endParaRPr b="1" dirty="0"/>
          </a:p>
        </p:txBody>
      </p:sp>
      <p:sp>
        <p:nvSpPr>
          <p:cNvPr id="89" name="Google Shape;89;p14"/>
          <p:cNvSpPr txBox="1"/>
          <p:nvPr/>
        </p:nvSpPr>
        <p:spPr>
          <a:xfrm>
            <a:off x="478125" y="1948608"/>
            <a:ext cx="8096464" cy="317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1" indent="-457200">
              <a:buFont typeface="Arial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LEGAL FRAMEWORK: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  <a:p>
            <a:pPr marL="457200" lvl="8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PROCUREMENT LAW, </a:t>
            </a:r>
          </a:p>
          <a:p>
            <a:pPr marL="457200" lvl="8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POLICY </a:t>
            </a:r>
          </a:p>
          <a:p>
            <a:pPr marL="457200" lvl="8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REGULATION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457200" lvl="1" indent="-457200">
              <a:buFont typeface="Arial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UNDERSTANDING PUBLIC PROCUREMENT: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DEFINITION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OBJECTIVES OF THE ACT</a:t>
            </a:r>
          </a:p>
          <a:p>
            <a:pPr marL="457200" lvl="1" indent="-457200">
              <a:buFont typeface="Arial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PRINCIPLES GOVERNING PUBLIC PROCUREMENT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  <a:p>
            <a:pPr marL="457200" lvl="1" indent="-457200">
              <a:buFont typeface="Arial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CONCLUSION</a:t>
            </a:r>
            <a:endParaRPr lang="en-US" sz="20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/>
              <a:t> 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42" y="199314"/>
            <a:ext cx="1436915" cy="793974"/>
          </a:xfrm>
          <a:prstGeom prst="rect">
            <a:avLst/>
          </a:prstGeom>
        </p:spPr>
      </p:pic>
      <p:sp>
        <p:nvSpPr>
          <p:cNvPr id="15" name="Google Shape;66;p13"/>
          <p:cNvSpPr/>
          <p:nvPr/>
        </p:nvSpPr>
        <p:spPr>
          <a:xfrm>
            <a:off x="545926" y="573124"/>
            <a:ext cx="1748790" cy="756481"/>
          </a:xfrm>
          <a:prstGeom prst="rect">
            <a:avLst/>
          </a:prstGeom>
          <a:solidFill>
            <a:srgbClr val="16BFB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endParaRPr sz="4200" b="0" i="0" u="none" strike="noStrike" cap="none">
              <a:solidFill>
                <a:srgbClr val="0B0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8;p14"/>
          <p:cNvSpPr txBox="1"/>
          <p:nvPr/>
        </p:nvSpPr>
        <p:spPr>
          <a:xfrm>
            <a:off x="2227662" y="6473186"/>
            <a:ext cx="512703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700"/>
            </a:pPr>
            <a:r>
              <a:rPr lang="en-US" sz="1050" b="1" dirty="0"/>
              <a:t>"Excellence in procurement is not just about what we buy, but how we </a:t>
            </a:r>
            <a:r>
              <a:rPr lang="en-US" sz="1050" b="1" dirty="0" smtClean="0"/>
              <a:t>buy it”</a:t>
            </a:r>
            <a:endParaRPr lang="en-US" sz="1050" b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78125" y="573125"/>
            <a:ext cx="1786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 business group  committed to equity.</a:t>
            </a:r>
            <a:endParaRPr sz="600" b="0" i="0" u="none" strike="noStrike" cap="none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81" name="Google Shape;81;p14" descr="2000px-Coat_of_Arms_of_Namibia_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11234"/>
            <a:ext cx="615103" cy="4287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2088486" y="636044"/>
            <a:ext cx="533449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/>
              <a:t>LEGAL FRAMEWORK COMPLIANCE </a:t>
            </a:r>
            <a:endParaRPr b="1" dirty="0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78" y="412238"/>
            <a:ext cx="1436915" cy="793974"/>
          </a:xfrm>
          <a:prstGeom prst="rect">
            <a:avLst/>
          </a:prstGeom>
        </p:spPr>
      </p:pic>
      <p:sp>
        <p:nvSpPr>
          <p:cNvPr id="15" name="Google Shape;66;p13"/>
          <p:cNvSpPr/>
          <p:nvPr/>
        </p:nvSpPr>
        <p:spPr>
          <a:xfrm>
            <a:off x="587829" y="519399"/>
            <a:ext cx="1183821" cy="756481"/>
          </a:xfrm>
          <a:prstGeom prst="rect">
            <a:avLst/>
          </a:prstGeom>
          <a:solidFill>
            <a:srgbClr val="16BFB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endParaRPr sz="4200" b="0" i="0" u="none" strike="noStrike" cap="none">
              <a:solidFill>
                <a:srgbClr val="0B0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8;p14"/>
          <p:cNvSpPr txBox="1"/>
          <p:nvPr/>
        </p:nvSpPr>
        <p:spPr>
          <a:xfrm>
            <a:off x="2227662" y="6473186"/>
            <a:ext cx="512703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700"/>
            </a:pPr>
            <a:r>
              <a:rPr lang="en-US" sz="1050" b="1" dirty="0"/>
              <a:t>"Excellence in procurement is not just about what we buy, but how we </a:t>
            </a:r>
            <a:r>
              <a:rPr lang="en-US" sz="1050" b="1" dirty="0" smtClean="0"/>
              <a:t>buy it”</a:t>
            </a:r>
            <a:endParaRPr lang="en-US" sz="1050" b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22" name="Google Shape;89;p14"/>
          <p:cNvSpPr txBox="1"/>
          <p:nvPr/>
        </p:nvSpPr>
        <p:spPr>
          <a:xfrm>
            <a:off x="746795" y="1731511"/>
            <a:ext cx="7752226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4" indent="-457200" algn="just">
              <a:buFont typeface="+mj-lt"/>
              <a:buAutoNum type="arabicParenR"/>
            </a:pPr>
            <a:r>
              <a:rPr lang="en-US" altLang="en-US" sz="2000" b="1" dirty="0" smtClean="0">
                <a:solidFill>
                  <a:schemeClr val="tx1"/>
                </a:solidFill>
              </a:rPr>
              <a:t>In terms of policy compliance, </a:t>
            </a:r>
            <a:r>
              <a:rPr lang="en-US" altLang="en-US" sz="2000" dirty="0" smtClean="0">
                <a:solidFill>
                  <a:schemeClr val="tx1"/>
                </a:solidFill>
              </a:rPr>
              <a:t>the</a:t>
            </a:r>
            <a:r>
              <a:rPr lang="en-US" altLang="en-US" sz="2000" dirty="0" smtClean="0">
                <a:solidFill>
                  <a:schemeClr val="tx1"/>
                </a:solidFill>
              </a:rPr>
              <a:t> Oshana Regional Council has a strategic objective which seeks to promote regulatory framework compliance. This include the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function of procurement</a:t>
            </a:r>
            <a:r>
              <a:rPr lang="en-US" altLang="en-US" sz="2000" dirty="0" smtClean="0">
                <a:solidFill>
                  <a:schemeClr val="tx1"/>
                </a:solidFill>
              </a:rPr>
              <a:t>. </a:t>
            </a:r>
          </a:p>
          <a:p>
            <a:pPr marL="457200" lvl="4" indent="-457200" algn="just">
              <a:buFont typeface="+mj-lt"/>
              <a:buAutoNum type="arabicParenR"/>
            </a:pPr>
            <a:endParaRPr lang="en-US" altLang="en-US" sz="2000" dirty="0" smtClean="0">
              <a:solidFill>
                <a:schemeClr val="tx1"/>
              </a:solidFill>
            </a:endParaRPr>
          </a:p>
          <a:p>
            <a:pPr marL="457200" lvl="4" indent="-457200" algn="just">
              <a:buFont typeface="+mj-lt"/>
              <a:buAutoNum type="arabicParenR"/>
            </a:pPr>
            <a:r>
              <a:rPr lang="en-US" altLang="en-US" sz="2000" dirty="0" smtClean="0">
                <a:solidFill>
                  <a:schemeClr val="tx1"/>
                </a:solidFill>
              </a:rPr>
              <a:t>Why </a:t>
            </a:r>
            <a:r>
              <a:rPr lang="en-US" altLang="en-US" sz="2000" dirty="0">
                <a:solidFill>
                  <a:schemeClr val="tx1"/>
                </a:solidFill>
              </a:rPr>
              <a:t>do we need laws? </a:t>
            </a:r>
            <a:r>
              <a:rPr lang="en-US" altLang="en-US" sz="2000" dirty="0" smtClean="0">
                <a:solidFill>
                  <a:schemeClr val="tx1"/>
                </a:solidFill>
              </a:rPr>
              <a:t>Society: Justice, Corporate Governance: Responsive </a:t>
            </a:r>
            <a:r>
              <a:rPr lang="en-US" altLang="en-US" sz="2000" b="1" dirty="0">
                <a:solidFill>
                  <a:schemeClr val="tx1"/>
                </a:solidFill>
              </a:rPr>
              <a:t>Laws, Policies &amp; Regulation </a:t>
            </a:r>
            <a:r>
              <a:rPr lang="en-US" altLang="en-US" sz="2000" dirty="0">
                <a:solidFill>
                  <a:schemeClr val="tx1"/>
                </a:solidFill>
              </a:rPr>
              <a:t>establishes strong &amp; effective </a:t>
            </a:r>
            <a:r>
              <a:rPr lang="en-US" altLang="en-US" sz="2000" b="1" dirty="0">
                <a:solidFill>
                  <a:schemeClr val="tx1"/>
                </a:solidFill>
              </a:rPr>
              <a:t>Institutions, Systems,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Procedures. </a:t>
            </a:r>
          </a:p>
          <a:p>
            <a:pPr marL="457200" lvl="4" indent="-457200" algn="just">
              <a:buFont typeface="+mj-lt"/>
              <a:buAutoNum type="arabicParenR"/>
            </a:pPr>
            <a:endParaRPr lang="en-US" altLang="en-US" sz="2000" b="1" dirty="0" smtClean="0">
              <a:solidFill>
                <a:schemeClr val="tx1"/>
              </a:solidFill>
            </a:endParaRPr>
          </a:p>
          <a:p>
            <a:pPr marL="457200" lvl="4" indent="-457200" algn="just">
              <a:buFont typeface="+mj-lt"/>
              <a:buAutoNum type="arabicParenR"/>
            </a:pPr>
            <a:r>
              <a:rPr lang="en-US" altLang="en-US" sz="2000" b="1" dirty="0" smtClean="0">
                <a:solidFill>
                  <a:schemeClr val="tx1"/>
                </a:solidFill>
              </a:rPr>
              <a:t>Public Procurement should adhere to Procurement Legislations;</a:t>
            </a:r>
          </a:p>
          <a:p>
            <a:pPr marL="514350" lvl="1" indent="-51435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</a:rPr>
              <a:t>The Public Procurement Act No. 15 of 2015</a:t>
            </a:r>
          </a:p>
          <a:p>
            <a:pPr marL="514350" lvl="1" indent="-51435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</a:rPr>
              <a:t>Public Procurement Regulation of 2017</a:t>
            </a:r>
          </a:p>
          <a:p>
            <a:pPr marL="514350" lvl="1" indent="-51435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chemeClr val="tx1"/>
                </a:solidFill>
              </a:rPr>
              <a:t>The Code of Good Practice of 2023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78125" y="573125"/>
            <a:ext cx="1786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 business group  committed to equity.</a:t>
            </a:r>
            <a:endParaRPr sz="600" b="0" i="0" u="none" strike="noStrike" cap="none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81" name="Google Shape;81;p14" descr="2000px-Coat_of_Arms_of_Namibia_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91" y="6349282"/>
            <a:ext cx="615103" cy="4287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1881353" y="636044"/>
            <a:ext cx="5752253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/>
              <a:t>WHAT IS PUBLIC PROCURMENT?</a:t>
            </a:r>
            <a:endParaRPr b="1" dirty="0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78" y="412238"/>
            <a:ext cx="1436915" cy="793974"/>
          </a:xfrm>
          <a:prstGeom prst="rect">
            <a:avLst/>
          </a:prstGeom>
        </p:spPr>
      </p:pic>
      <p:sp>
        <p:nvSpPr>
          <p:cNvPr id="15" name="Google Shape;66;p13"/>
          <p:cNvSpPr/>
          <p:nvPr/>
        </p:nvSpPr>
        <p:spPr>
          <a:xfrm>
            <a:off x="587829" y="519399"/>
            <a:ext cx="1183821" cy="756481"/>
          </a:xfrm>
          <a:prstGeom prst="rect">
            <a:avLst/>
          </a:prstGeom>
          <a:solidFill>
            <a:srgbClr val="16BFB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endParaRPr sz="4200" b="0" i="0" u="none" strike="noStrike" cap="none">
              <a:solidFill>
                <a:srgbClr val="0B0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8;p14"/>
          <p:cNvSpPr txBox="1"/>
          <p:nvPr/>
        </p:nvSpPr>
        <p:spPr>
          <a:xfrm>
            <a:off x="2227662" y="6473186"/>
            <a:ext cx="5127038" cy="304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700"/>
            </a:pPr>
            <a:r>
              <a:rPr lang="en-US" sz="1050" b="1" dirty="0"/>
              <a:t>"Excellence in procurement is not just about what we buy, but how we </a:t>
            </a:r>
            <a:r>
              <a:rPr lang="en-US" sz="1050" b="1" dirty="0" smtClean="0"/>
              <a:t>buy it”</a:t>
            </a:r>
            <a:endParaRPr lang="en-US" sz="1050" b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22" name="Google Shape;89;p14"/>
          <p:cNvSpPr txBox="1"/>
          <p:nvPr/>
        </p:nvSpPr>
        <p:spPr>
          <a:xfrm>
            <a:off x="656987" y="1497788"/>
            <a:ext cx="4445693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/>
                </a:solidFill>
              </a:rPr>
              <a:t>Public procurement </a:t>
            </a:r>
            <a:r>
              <a:rPr lang="en-US" sz="1600" dirty="0">
                <a:solidFill>
                  <a:schemeClr val="tx1"/>
                </a:solidFill>
              </a:rPr>
              <a:t>-  “Is the process through which the state acquires goods, works and services needed to fulfil its public functions</a:t>
            </a:r>
            <a:r>
              <a:rPr lang="en-US" sz="1600" dirty="0" smtClean="0">
                <a:solidFill>
                  <a:schemeClr val="tx1"/>
                </a:solidFill>
              </a:rPr>
              <a:t>”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1"/>
                </a:solidFill>
              </a:rPr>
              <a:t>The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functions</a:t>
            </a:r>
            <a:r>
              <a:rPr lang="en-US" sz="1600" dirty="0">
                <a:solidFill>
                  <a:schemeClr val="tx1"/>
                </a:solidFill>
              </a:rPr>
              <a:t> - referred to cover a wide range of transactions such as acquiring office furniture, the acquisition of complex military equipment needed for state </a:t>
            </a:r>
            <a:r>
              <a:rPr lang="en-US" sz="1600" dirty="0" err="1">
                <a:solidFill>
                  <a:schemeClr val="tx1"/>
                </a:solidFill>
              </a:rPr>
              <a:t>defence</a:t>
            </a:r>
            <a:r>
              <a:rPr lang="en-US" sz="1600" dirty="0">
                <a:solidFill>
                  <a:schemeClr val="tx1"/>
                </a:solidFill>
              </a:rPr>
              <a:t>, the construction of dams, hospitals, schools and transport means etc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The transactions referred to are done for the benefit of the citizens of a state as they are usually the ultimate beneficiaries of such goods and services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" name="Picture 4" descr="Water is Life for African Children, Little Gorgeous Black Girl Drinking from T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1624418"/>
            <a:ext cx="3487438" cy="39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78125" y="573125"/>
            <a:ext cx="1786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 business group  committed to equity.</a:t>
            </a:r>
            <a:endParaRPr sz="600" b="0" i="0" u="none" strike="noStrike" cap="none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81" name="Google Shape;81;p14" descr="2000px-Coat_of_Arms_of_Namibia_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91" y="6349282"/>
            <a:ext cx="615103" cy="4287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1881353" y="636044"/>
            <a:ext cx="57522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/>
              <a:t>OBJECTIVES - PUBLIC PROCUREMENT ACT NO. 15 OF 2015 (SECTION 2)</a:t>
            </a:r>
            <a:endParaRPr b="1" dirty="0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78" y="412238"/>
            <a:ext cx="1436915" cy="793974"/>
          </a:xfrm>
          <a:prstGeom prst="rect">
            <a:avLst/>
          </a:prstGeom>
        </p:spPr>
      </p:pic>
      <p:sp>
        <p:nvSpPr>
          <p:cNvPr id="15" name="Google Shape;66;p13"/>
          <p:cNvSpPr/>
          <p:nvPr/>
        </p:nvSpPr>
        <p:spPr>
          <a:xfrm>
            <a:off x="587829" y="519399"/>
            <a:ext cx="1183821" cy="756481"/>
          </a:xfrm>
          <a:prstGeom prst="rect">
            <a:avLst/>
          </a:prstGeom>
          <a:solidFill>
            <a:srgbClr val="16BFB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endParaRPr sz="4200" b="0" i="0" u="none" strike="noStrike" cap="none">
              <a:solidFill>
                <a:srgbClr val="0B0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8;p14"/>
          <p:cNvSpPr txBox="1"/>
          <p:nvPr/>
        </p:nvSpPr>
        <p:spPr>
          <a:xfrm>
            <a:off x="2227662" y="6473186"/>
            <a:ext cx="5127038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700"/>
            </a:pPr>
            <a:r>
              <a:rPr lang="en-US" sz="1050" b="1" dirty="0"/>
              <a:t>"Excellence in procurement is not just about what we buy, but how we </a:t>
            </a:r>
            <a:r>
              <a:rPr lang="en-US" sz="1050" b="1" dirty="0" smtClean="0"/>
              <a:t>buy it”</a:t>
            </a:r>
            <a:endParaRPr lang="en-US" sz="1050" b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22" name="Google Shape;89;p14"/>
          <p:cNvSpPr txBox="1"/>
          <p:nvPr/>
        </p:nvSpPr>
        <p:spPr>
          <a:xfrm>
            <a:off x="656987" y="1497788"/>
            <a:ext cx="7882855" cy="4955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50" b="1" dirty="0" smtClean="0">
                <a:solidFill>
                  <a:schemeClr val="tx1"/>
                </a:solidFill>
              </a:rPr>
              <a:t>To promote </a:t>
            </a:r>
            <a:r>
              <a:rPr lang="en-US" sz="1550" b="1" dirty="0">
                <a:solidFill>
                  <a:schemeClr val="tx1"/>
                </a:solidFill>
              </a:rPr>
              <a:t>integrity, accountability, transparency, competitive </a:t>
            </a:r>
            <a:r>
              <a:rPr lang="en-US" sz="1550" b="1" dirty="0" smtClean="0">
                <a:solidFill>
                  <a:schemeClr val="tx1"/>
                </a:solidFill>
              </a:rPr>
              <a:t>supply, effectiveness</a:t>
            </a:r>
            <a:r>
              <a:rPr lang="en-US" sz="1550" b="1" dirty="0">
                <a:solidFill>
                  <a:schemeClr val="tx1"/>
                </a:solidFill>
              </a:rPr>
              <a:t>, efficiency, fair-dealing, value for money, </a:t>
            </a:r>
            <a:r>
              <a:rPr lang="en-US" sz="1550" b="1" dirty="0" smtClean="0">
                <a:solidFill>
                  <a:schemeClr val="tx1"/>
                </a:solidFill>
              </a:rPr>
              <a:t>responsiveness, informed </a:t>
            </a:r>
            <a:r>
              <a:rPr lang="en-US" sz="1550" b="1" dirty="0">
                <a:solidFill>
                  <a:schemeClr val="tx1"/>
                </a:solidFill>
              </a:rPr>
              <a:t>decision-making, consistency, legality and integration in </a:t>
            </a:r>
            <a:r>
              <a:rPr lang="en-US" sz="1550" b="1" dirty="0" smtClean="0">
                <a:solidFill>
                  <a:schemeClr val="tx1"/>
                </a:solidFill>
              </a:rPr>
              <a:t>procurement, including;</a:t>
            </a:r>
          </a:p>
          <a:p>
            <a:endParaRPr lang="en-US" sz="1550" b="1" dirty="0" smtClean="0">
              <a:solidFill>
                <a:schemeClr val="tx1"/>
              </a:solidFill>
            </a:endParaRP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altLang="en-US" sz="1550" dirty="0" smtClean="0">
                <a:solidFill>
                  <a:schemeClr val="tx1"/>
                </a:solidFill>
              </a:rPr>
              <a:t>To harmonize procurement policies, system and practices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1550" dirty="0" smtClean="0">
                <a:solidFill>
                  <a:schemeClr val="tx1"/>
                </a:solidFill>
              </a:rPr>
              <a:t>Set and review standards &amp; practices for the public procurement system in Namibia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1550" dirty="0" smtClean="0">
                <a:solidFill>
                  <a:schemeClr val="tx1"/>
                </a:solidFill>
              </a:rPr>
              <a:t>Monitor compliance by public entities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1550" dirty="0" smtClean="0">
                <a:solidFill>
                  <a:schemeClr val="tx1"/>
                </a:solidFill>
              </a:rPr>
              <a:t>Build procurement capacity in Namibia </a:t>
            </a:r>
          </a:p>
          <a:p>
            <a:endParaRPr lang="en-US" altLang="en-US" sz="155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altLang="en-US" sz="1550" b="1" dirty="0" smtClean="0">
                <a:solidFill>
                  <a:schemeClr val="tx1"/>
                </a:solidFill>
              </a:rPr>
              <a:t>Promote</a:t>
            </a:r>
            <a:r>
              <a:rPr lang="en-US" altLang="en-US" sz="1550" b="1" dirty="0">
                <a:solidFill>
                  <a:schemeClr val="tx1"/>
                </a:solidFill>
              </a:rPr>
              <a:t>, facilitate and strengthen measures to implement the empowerment and industrialization policies of </a:t>
            </a:r>
            <a:r>
              <a:rPr lang="en-US" altLang="en-US" sz="1550" b="1" dirty="0" smtClean="0">
                <a:solidFill>
                  <a:schemeClr val="tx1"/>
                </a:solidFill>
              </a:rPr>
              <a:t>government, in terms of;</a:t>
            </a:r>
          </a:p>
          <a:p>
            <a:pPr algn="just"/>
            <a:endParaRPr lang="en-US" altLang="en-US" sz="155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en-US" sz="1550" dirty="0" smtClean="0">
                <a:solidFill>
                  <a:schemeClr val="tx1"/>
                </a:solidFill>
              </a:rPr>
              <a:t>National Preferences – (Section 71); Namibia bidders, Local content,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en-US" sz="1550" dirty="0" smtClean="0">
                <a:solidFill>
                  <a:schemeClr val="tx1"/>
                </a:solidFill>
              </a:rPr>
              <a:t>Exclusive Preferences – (Section 72): Manufacturers, MSME, PDP, Women, Youth, Suppliers promoting Environmental Protection, Employment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en-US" sz="1550" dirty="0" smtClean="0">
                <a:solidFill>
                  <a:schemeClr val="tx1"/>
                </a:solidFill>
              </a:rPr>
              <a:t>Directives &amp; exemptions in terms Section 73 &amp; 4</a:t>
            </a:r>
          </a:p>
          <a:p>
            <a:pPr algn="just"/>
            <a:endParaRPr lang="en-US" altLang="en-US" sz="155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altLang="en-US" sz="1550" b="1" dirty="0" smtClean="0">
                <a:solidFill>
                  <a:schemeClr val="tx1"/>
                </a:solidFill>
              </a:rPr>
              <a:t>Regulate the letting, hiring, acquisitions/ granting of any rights and disposals of assets </a:t>
            </a:r>
          </a:p>
        </p:txBody>
      </p:sp>
    </p:spTree>
    <p:extLst>
      <p:ext uri="{BB962C8B-B14F-4D97-AF65-F5344CB8AC3E}">
        <p14:creationId xmlns:p14="http://schemas.microsoft.com/office/powerpoint/2010/main" val="41602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78125" y="573125"/>
            <a:ext cx="1786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 business group  committed to equity.</a:t>
            </a:r>
            <a:endParaRPr sz="600" b="0" i="0" u="none" strike="noStrike" cap="none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81" name="Google Shape;81;p14" descr="2000px-Coat_of_Arms_of_Namibia_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91" y="6349282"/>
            <a:ext cx="615103" cy="4287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1881353" y="636044"/>
            <a:ext cx="57522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/>
              <a:t>PRINCIPLES GOVERNING</a:t>
            </a:r>
            <a:r>
              <a:rPr lang="en" sz="2200" b="1" dirty="0" smtClean="0"/>
              <a:t> - PUBLIC PROCUREMENT</a:t>
            </a:r>
            <a:endParaRPr b="1" dirty="0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78" y="412238"/>
            <a:ext cx="1436915" cy="793974"/>
          </a:xfrm>
          <a:prstGeom prst="rect">
            <a:avLst/>
          </a:prstGeom>
        </p:spPr>
      </p:pic>
      <p:sp>
        <p:nvSpPr>
          <p:cNvPr id="15" name="Google Shape;66;p13"/>
          <p:cNvSpPr/>
          <p:nvPr/>
        </p:nvSpPr>
        <p:spPr>
          <a:xfrm>
            <a:off x="587829" y="519399"/>
            <a:ext cx="1183821" cy="756481"/>
          </a:xfrm>
          <a:prstGeom prst="rect">
            <a:avLst/>
          </a:prstGeom>
          <a:solidFill>
            <a:srgbClr val="16BFB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endParaRPr sz="4200" b="0" i="0" u="none" strike="noStrike" cap="none">
              <a:solidFill>
                <a:srgbClr val="0B0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8;p14"/>
          <p:cNvSpPr txBox="1"/>
          <p:nvPr/>
        </p:nvSpPr>
        <p:spPr>
          <a:xfrm>
            <a:off x="2227662" y="6482442"/>
            <a:ext cx="5127038" cy="295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700"/>
            </a:pPr>
            <a:r>
              <a:rPr lang="en-US" sz="1050" b="1" dirty="0"/>
              <a:t>"Excellence in procurement is not just about what we buy, but how we </a:t>
            </a:r>
            <a:r>
              <a:rPr lang="en-US" sz="1050" b="1" dirty="0" smtClean="0"/>
              <a:t>buy it”</a:t>
            </a:r>
            <a:endParaRPr lang="en-US" sz="1050" b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22" name="Google Shape;89;p14"/>
          <p:cNvSpPr txBox="1"/>
          <p:nvPr/>
        </p:nvSpPr>
        <p:spPr>
          <a:xfrm>
            <a:off x="648823" y="1686443"/>
            <a:ext cx="7882855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/>
                </a:solidFill>
              </a:rPr>
              <a:t>What are Principles?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chemeClr val="tx1"/>
                </a:solidFill>
              </a:rPr>
              <a:t>Principles of Public Procurement (Public Procurement Reference Guide):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>
              <a:solidFill>
                <a:schemeClr val="tx1"/>
              </a:solidFill>
            </a:endParaRP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Integrity 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Accountability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Transparency 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Competitive Supply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Effectiveness 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Efficiency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Fair dealing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Responsiveness 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Informed decision making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Consistency 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Legality </a:t>
            </a:r>
          </a:p>
          <a:p>
            <a:pPr marL="342900" lvl="1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tx1"/>
                </a:solidFill>
              </a:rPr>
              <a:t>Integration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478125" y="573125"/>
            <a:ext cx="1786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A business group  committed to equity.</a:t>
            </a:r>
            <a:endParaRPr sz="600" b="0" i="0" u="none" strike="noStrike" cap="none">
              <a:solidFill>
                <a:srgbClr val="FFFFFF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1832043" y="710348"/>
            <a:ext cx="610364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/>
              <a:t>CONCLUSION</a:t>
            </a:r>
            <a:endParaRPr b="1" dirty="0"/>
          </a:p>
        </p:txBody>
      </p:sp>
      <p:sp>
        <p:nvSpPr>
          <p:cNvPr id="89" name="Google Shape;89;p14"/>
          <p:cNvSpPr txBox="1"/>
          <p:nvPr/>
        </p:nvSpPr>
        <p:spPr>
          <a:xfrm>
            <a:off x="958245" y="1878468"/>
            <a:ext cx="7497269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39496" algn="just">
              <a:lnSpc>
                <a:spcPct val="150000"/>
              </a:lnSpc>
            </a:pPr>
            <a:r>
              <a:rPr lang="en-US" sz="2400" dirty="0" smtClean="0"/>
              <a:t>THANK YOU FOR YOUR KIND ATTENTION!</a:t>
            </a:r>
            <a:endParaRPr lang="en-US" sz="2400" dirty="0"/>
          </a:p>
          <a:p>
            <a:pPr algn="ctr"/>
            <a:r>
              <a:rPr lang="en-US" sz="1600" dirty="0" smtClean="0"/>
              <a:t> </a:t>
            </a:r>
            <a:r>
              <a:rPr lang="en-US" sz="2000" dirty="0" smtClean="0"/>
              <a:t>ASANTE SANA</a:t>
            </a:r>
            <a:r>
              <a:rPr lang="en-US" sz="2000" dirty="0" smtClean="0"/>
              <a:t>!</a:t>
            </a:r>
          </a:p>
          <a:p>
            <a:pPr algn="ctr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DISCUSSION &amp; QUESTIONS?</a:t>
            </a:r>
            <a:endParaRPr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07" y="412238"/>
            <a:ext cx="1111986" cy="793974"/>
          </a:xfrm>
          <a:prstGeom prst="rect">
            <a:avLst/>
          </a:prstGeom>
        </p:spPr>
      </p:pic>
      <p:sp>
        <p:nvSpPr>
          <p:cNvPr id="15" name="Google Shape;66;p13"/>
          <p:cNvSpPr/>
          <p:nvPr/>
        </p:nvSpPr>
        <p:spPr>
          <a:xfrm>
            <a:off x="794960" y="519399"/>
            <a:ext cx="976690" cy="756481"/>
          </a:xfrm>
          <a:prstGeom prst="rect">
            <a:avLst/>
          </a:prstGeom>
          <a:solidFill>
            <a:srgbClr val="16BFB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</a:pPr>
            <a:endParaRPr sz="4200" b="0" i="0" u="none" strike="noStrike" cap="none">
              <a:solidFill>
                <a:srgbClr val="0B0C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8;p14"/>
          <p:cNvSpPr txBox="1"/>
          <p:nvPr/>
        </p:nvSpPr>
        <p:spPr>
          <a:xfrm>
            <a:off x="2227662" y="6482442"/>
            <a:ext cx="5127038" cy="295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700"/>
            </a:pPr>
            <a:r>
              <a:rPr lang="en-US" sz="1050" b="1" dirty="0"/>
              <a:t>"Excellence in procurement is not just about what we buy, but how we </a:t>
            </a:r>
            <a:r>
              <a:rPr lang="en-US" sz="1050" b="1" dirty="0" smtClean="0"/>
              <a:t>buy it”</a:t>
            </a:r>
            <a:endParaRPr lang="en-US" sz="1050" b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  <p:extLst>
      <p:ext uri="{BB962C8B-B14F-4D97-AF65-F5344CB8AC3E}">
        <p14:creationId xmlns:p14="http://schemas.microsoft.com/office/powerpoint/2010/main" val="34490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624</Words>
  <Application>Microsoft Office PowerPoint</Application>
  <PresentationFormat>On-screen Show (4:3)</PresentationFormat>
  <Paragraphs>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Roboto Thin</vt:lpstr>
      <vt:lpstr>Helvetica Neue</vt:lpstr>
      <vt:lpstr>Arial</vt:lpstr>
      <vt:lpstr>Wingdings</vt:lpstr>
      <vt:lpstr>Roboto Light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Nakanduungile K. Kristofina</dc:creator>
  <cp:lastModifiedBy>Matatias M. Moses</cp:lastModifiedBy>
  <cp:revision>126</cp:revision>
  <cp:lastPrinted>2024-07-09T08:08:31Z</cp:lastPrinted>
  <dcterms:modified xsi:type="dcterms:W3CDTF">2024-09-18T07:52:51Z</dcterms:modified>
</cp:coreProperties>
</file>