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6" r:id="rId1"/>
  </p:sldMasterIdLst>
  <p:notesMasterIdLst>
    <p:notesMasterId r:id="rId9"/>
  </p:notesMasterIdLst>
  <p:sldIdLst>
    <p:sldId id="256" r:id="rId2"/>
    <p:sldId id="352" r:id="rId3"/>
    <p:sldId id="346" r:id="rId4"/>
    <p:sldId id="344" r:id="rId5"/>
    <p:sldId id="348" r:id="rId6"/>
    <p:sldId id="350" r:id="rId7"/>
    <p:sldId id="351" r:id="rId8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544" autoAdjust="0"/>
    <p:restoredTop sz="94660"/>
  </p:normalViewPr>
  <p:slideViewPr>
    <p:cSldViewPr snapToGrid="0">
      <p:cViewPr>
        <p:scale>
          <a:sx n="60" d="100"/>
          <a:sy n="60" d="100"/>
        </p:scale>
        <p:origin x="1404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8D5D3F-F8F4-4748-85F5-FF089D102DE9}" type="datetimeFigureOut">
              <a:rPr lang="en-ZA" smtClean="0"/>
              <a:t>2024/09/18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D75055-FF17-446E-87EE-A7221E85434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023448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F34BD7-EB85-4CE5-96CC-2A0D2185547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6507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F34BD7-EB85-4CE5-96CC-2A0D2185547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7144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F34BD7-EB85-4CE5-96CC-2A0D2185547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988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159F7-99C8-4925-B33A-F710A9D86B8B}" type="datetimeFigureOut">
              <a:rPr lang="en-ZA" smtClean="0"/>
              <a:t>2024/09/18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EF12EE71-F1E8-4B90-B9FD-26D69F1E8D75}" type="slidenum">
              <a:rPr lang="en-ZA" smtClean="0"/>
              <a:t>‹#›</a:t>
            </a:fld>
            <a:endParaRPr lang="en-ZA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11139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159F7-99C8-4925-B33A-F710A9D86B8B}" type="datetimeFigureOut">
              <a:rPr lang="en-ZA" smtClean="0"/>
              <a:t>2024/09/18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2EE71-F1E8-4B90-B9FD-26D69F1E8D75}" type="slidenum">
              <a:rPr lang="en-ZA" smtClean="0"/>
              <a:t>‹#›</a:t>
            </a:fld>
            <a:endParaRPr lang="en-ZA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40776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159F7-99C8-4925-B33A-F710A9D86B8B}" type="datetimeFigureOut">
              <a:rPr lang="en-ZA" smtClean="0"/>
              <a:t>2024/09/18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2EE71-F1E8-4B90-B9FD-26D69F1E8D75}" type="slidenum">
              <a:rPr lang="en-ZA" smtClean="0"/>
              <a:t>‹#›</a:t>
            </a:fld>
            <a:endParaRPr lang="en-ZA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05776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159F7-99C8-4925-B33A-F710A9D86B8B}" type="datetimeFigureOut">
              <a:rPr lang="en-ZA" smtClean="0"/>
              <a:t>2024/09/18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2EE71-F1E8-4B90-B9FD-26D69F1E8D75}" type="slidenum">
              <a:rPr lang="en-ZA" smtClean="0"/>
              <a:t>‹#›</a:t>
            </a:fld>
            <a:endParaRPr lang="en-ZA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66988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159F7-99C8-4925-B33A-F710A9D86B8B}" type="datetimeFigureOut">
              <a:rPr lang="en-ZA" smtClean="0"/>
              <a:t>2024/09/18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2EE71-F1E8-4B90-B9FD-26D69F1E8D75}" type="slidenum">
              <a:rPr lang="en-ZA" smtClean="0"/>
              <a:t>‹#›</a:t>
            </a:fld>
            <a:endParaRPr lang="en-ZA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6042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159F7-99C8-4925-B33A-F710A9D86B8B}" type="datetimeFigureOut">
              <a:rPr lang="en-ZA" smtClean="0"/>
              <a:t>2024/09/18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2EE71-F1E8-4B90-B9FD-26D69F1E8D75}" type="slidenum">
              <a:rPr lang="en-ZA" smtClean="0"/>
              <a:t>‹#›</a:t>
            </a:fld>
            <a:endParaRPr lang="en-ZA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14018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159F7-99C8-4925-B33A-F710A9D86B8B}" type="datetimeFigureOut">
              <a:rPr lang="en-ZA" smtClean="0"/>
              <a:t>2024/09/18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2EE71-F1E8-4B90-B9FD-26D69F1E8D75}" type="slidenum">
              <a:rPr lang="en-ZA" smtClean="0"/>
              <a:t>‹#›</a:t>
            </a:fld>
            <a:endParaRPr lang="en-ZA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48860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159F7-99C8-4925-B33A-F710A9D86B8B}" type="datetimeFigureOut">
              <a:rPr lang="en-ZA" smtClean="0"/>
              <a:t>2024/09/18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2EE71-F1E8-4B90-B9FD-26D69F1E8D75}" type="slidenum">
              <a:rPr lang="en-ZA" smtClean="0"/>
              <a:t>‹#›</a:t>
            </a:fld>
            <a:endParaRPr lang="en-ZA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40469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159F7-99C8-4925-B33A-F710A9D86B8B}" type="datetimeFigureOut">
              <a:rPr lang="en-ZA" smtClean="0"/>
              <a:t>2024/09/18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2EE71-F1E8-4B90-B9FD-26D69F1E8D75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6088247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E159F7-99C8-4925-B33A-F710A9D86B8B}" type="datetimeFigureOut">
              <a:rPr lang="en-ZA" smtClean="0"/>
              <a:t>2024/09/18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2EE71-F1E8-4B90-B9FD-26D69F1E8D75}" type="slidenum">
              <a:rPr lang="en-ZA" smtClean="0"/>
              <a:t>‹#›</a:t>
            </a:fld>
            <a:endParaRPr lang="en-ZA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1849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B8E159F7-99C8-4925-B33A-F710A9D86B8B}" type="datetimeFigureOut">
              <a:rPr lang="en-ZA" smtClean="0"/>
              <a:t>2024/09/18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2EE71-F1E8-4B90-B9FD-26D69F1E8D75}" type="slidenum">
              <a:rPr lang="en-ZA" smtClean="0"/>
              <a:t>‹#›</a:t>
            </a:fld>
            <a:endParaRPr lang="en-ZA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079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E159F7-99C8-4925-B33A-F710A9D86B8B}" type="datetimeFigureOut">
              <a:rPr lang="en-ZA" smtClean="0"/>
              <a:t>2024/09/18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EF12EE71-F1E8-4B90-B9FD-26D69F1E8D75}" type="slidenum">
              <a:rPr lang="en-ZA" smtClean="0"/>
              <a:t>‹#›</a:t>
            </a:fld>
            <a:endParaRPr lang="en-ZA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66281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982E23-7D9C-40DE-B209-E6C61AD975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11383" y="759187"/>
            <a:ext cx="9836726" cy="1096899"/>
          </a:xfrm>
        </p:spPr>
        <p:txBody>
          <a:bodyPr>
            <a:normAutofit/>
          </a:bodyPr>
          <a:lstStyle/>
          <a:p>
            <a:pPr algn="ctr"/>
            <a:r>
              <a:rPr lang="en-GB" sz="5400" dirty="0">
                <a:latin typeface="Tempus Sans ITC" panose="04020404030D07020202" pitchFamily="82" charset="0"/>
              </a:rPr>
              <a:t>Procurement Thresholds</a:t>
            </a:r>
            <a:endParaRPr lang="en-ZA" sz="5400" dirty="0">
              <a:latin typeface="Tempus Sans ITC" panose="04020404030D07020202" pitchFamily="82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FEBB5D-0385-430E-80F8-8EE6247911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33854" y="5001914"/>
            <a:ext cx="4558146" cy="1096899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en-GB" b="1" dirty="0">
                <a:latin typeface="Tempus Sans ITC" panose="04020404030D07020202" pitchFamily="82" charset="0"/>
                <a:cs typeface="Times New Roman" panose="02020603050405020304" pitchFamily="18" charset="0"/>
              </a:rPr>
              <a:t>Alma N. Kamulilo</a:t>
            </a:r>
          </a:p>
          <a:p>
            <a:pPr algn="ctr"/>
            <a:r>
              <a:rPr lang="en-GB" b="1" dirty="0">
                <a:latin typeface="Tempus Sans ITC" panose="04020404030D07020202" pitchFamily="82" charset="0"/>
                <a:cs typeface="Times New Roman" panose="02020603050405020304" pitchFamily="18" charset="0"/>
              </a:rPr>
              <a:t>Control Administrative Officer</a:t>
            </a:r>
          </a:p>
          <a:p>
            <a:pPr algn="ctr"/>
            <a:r>
              <a:rPr lang="en-GB" b="1" dirty="0">
                <a:latin typeface="Tempus Sans ITC" panose="04020404030D07020202" pitchFamily="82" charset="0"/>
                <a:cs typeface="Times New Roman" panose="02020603050405020304" pitchFamily="18" charset="0"/>
              </a:rPr>
              <a:t> </a:t>
            </a:r>
            <a:r>
              <a:rPr lang="en-GB" b="1" dirty="0" err="1">
                <a:latin typeface="Tempus Sans ITC" panose="04020404030D07020202" pitchFamily="82" charset="0"/>
                <a:cs typeface="Times New Roman" panose="02020603050405020304" pitchFamily="18" charset="0"/>
              </a:rPr>
              <a:t>Uukwangula</a:t>
            </a:r>
            <a:r>
              <a:rPr lang="en-GB" b="1" dirty="0">
                <a:latin typeface="Tempus Sans ITC" panose="04020404030D07020202" pitchFamily="82" charset="0"/>
                <a:cs typeface="Times New Roman" panose="02020603050405020304" pitchFamily="18" charset="0"/>
              </a:rPr>
              <a:t> Settlement Office</a:t>
            </a:r>
            <a:endParaRPr lang="en-ZA" b="1" dirty="0">
              <a:latin typeface="Tempus Sans ITC" panose="04020404030D07020202" pitchFamily="82" charset="0"/>
              <a:cs typeface="Times New Roman" panose="020206030504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665234E-D8D8-4A71-AC47-263C95D9061F}"/>
              </a:ext>
            </a:extLst>
          </p:cNvPr>
          <p:cNvSpPr txBox="1">
            <a:spLocks/>
          </p:cNvSpPr>
          <p:nvPr/>
        </p:nvSpPr>
        <p:spPr>
          <a:xfrm>
            <a:off x="1468584" y="2332101"/>
            <a:ext cx="9836726" cy="1096899"/>
          </a:xfrm>
          <a:prstGeom prst="rect">
            <a:avLst/>
          </a:prstGeom>
        </p:spPr>
        <p:txBody>
          <a:bodyPr vert="horz" lIns="91440" tIns="45720" rIns="91440" bIns="0" rtlCol="0" anchor="b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600" b="0" i="0" kern="1200" cap="all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2800" b="1" dirty="0">
                <a:latin typeface="Tempus Sans ITC" panose="04020404030D07020202" pitchFamily="82" charset="0"/>
              </a:rPr>
              <a:t>18 September 2024 </a:t>
            </a:r>
          </a:p>
          <a:p>
            <a:pPr algn="ctr"/>
            <a:endParaRPr lang="en-GB" sz="2800" b="1" dirty="0">
              <a:latin typeface="Tempus Sans ITC" panose="04020404030D07020202" pitchFamily="82" charset="0"/>
            </a:endParaRPr>
          </a:p>
          <a:p>
            <a:pPr algn="ctr"/>
            <a:r>
              <a:rPr lang="en-GB" sz="2800" b="1" dirty="0">
                <a:latin typeface="Tempus Sans ITC" panose="04020404030D07020202" pitchFamily="82" charset="0"/>
              </a:rPr>
              <a:t>@ Leo </a:t>
            </a:r>
            <a:r>
              <a:rPr lang="en-GB" sz="2800" b="1" dirty="0" err="1">
                <a:latin typeface="Tempus Sans ITC" panose="04020404030D07020202" pitchFamily="82" charset="0"/>
              </a:rPr>
              <a:t>shoopala</a:t>
            </a:r>
            <a:r>
              <a:rPr lang="en-GB" sz="2800" b="1" dirty="0">
                <a:latin typeface="Tempus Sans ITC" panose="04020404030D07020202" pitchFamily="82" charset="0"/>
              </a:rPr>
              <a:t> hall</a:t>
            </a:r>
            <a:endParaRPr lang="en-ZA" sz="2800" b="1" dirty="0">
              <a:latin typeface="Tempus Sans ITC" panose="04020404030D070202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0834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F9803F-BF89-437C-9883-B86D02E88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1391655"/>
            <a:ext cx="9603275" cy="462099"/>
          </a:xfrm>
        </p:spPr>
        <p:txBody>
          <a:bodyPr>
            <a:normAutofit fontScale="90000"/>
          </a:bodyPr>
          <a:lstStyle/>
          <a:p>
            <a:r>
              <a:rPr lang="en-GB" dirty="0"/>
              <a:t>Content </a:t>
            </a:r>
            <a:endParaRPr lang="en-Z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5262B6-21AF-4249-8AA7-A83EF80C7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1.  </a:t>
            </a:r>
            <a:r>
              <a:rPr lang="en-GB" sz="2400" dirty="0"/>
              <a:t>What is Procurement Threshold </a:t>
            </a:r>
          </a:p>
          <a:p>
            <a:pPr marL="0" indent="0">
              <a:buNone/>
            </a:pPr>
            <a:r>
              <a:rPr lang="en-GB" sz="2400" dirty="0"/>
              <a:t>2. Procurement Threshold for Public Entities </a:t>
            </a:r>
          </a:p>
          <a:p>
            <a:pPr marL="0" indent="0">
              <a:buNone/>
            </a:pPr>
            <a:r>
              <a:rPr lang="en-GB" sz="2400" dirty="0"/>
              <a:t>3. Procurement Threshold as per Procurement Method </a:t>
            </a:r>
          </a:p>
          <a:p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788366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3B262-846A-4A56-A087-CE2C98A4B9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/>
              <a:t>What is Procurement Threshold?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5DFE21-F131-43F5-B56A-17067DD17C2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2800" dirty="0"/>
              <a:t>Procurement Threshold is the limit of procurement value which the public entity is mandated to procure. Public entities may not exceed their procurement threshold. </a:t>
            </a:r>
          </a:p>
          <a:p>
            <a:r>
              <a:rPr lang="en-GB" sz="2800" dirty="0"/>
              <a:t>There is also a threshold for each procurement method which cannot be exceeded. </a:t>
            </a:r>
            <a:endParaRPr lang="en-ZA" sz="2800" dirty="0"/>
          </a:p>
        </p:txBody>
      </p:sp>
    </p:spTree>
    <p:extLst>
      <p:ext uri="{BB962C8B-B14F-4D97-AF65-F5344CB8AC3E}">
        <p14:creationId xmlns:p14="http://schemas.microsoft.com/office/powerpoint/2010/main" val="981236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7" y="123026"/>
            <a:ext cx="10439403" cy="675947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chemeClr val="tx1"/>
                </a:solidFill>
              </a:rPr>
              <a:t>Procurement Thresholds for Public Entities: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450613"/>
          </a:xfrm>
        </p:spPr>
        <p:txBody>
          <a:bodyPr/>
          <a:lstStyle/>
          <a:p>
            <a:pPr marL="0" indent="0">
              <a:buNone/>
            </a:pPr>
            <a:endParaRPr lang="en-US" dirty="0">
              <a:solidFill>
                <a:schemeClr val="tx1"/>
              </a:solidFill>
              <a:sym typeface="Wingdings" panose="05000000000000000000" pitchFamily="2" charset="2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97483" y="6163133"/>
            <a:ext cx="3500715" cy="309201"/>
          </a:xfrm>
        </p:spPr>
        <p:txBody>
          <a:bodyPr/>
          <a:lstStyle/>
          <a:p>
            <a:fld id="{F8543047-11DE-4835-9E01-D7F83108F0EC}" type="datetime3">
              <a:rPr lang="en-US" smtClean="0"/>
              <a:t>18 September 2024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7245222"/>
              </p:ext>
            </p:extLst>
          </p:nvPr>
        </p:nvGraphicFramePr>
        <p:xfrm>
          <a:off x="838199" y="1623213"/>
          <a:ext cx="10328562" cy="33240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13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5179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5179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517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05179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49718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dirty="0"/>
                        <a:t>Categories of Public Entities- 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dirty="0"/>
                        <a:t>Goods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dirty="0"/>
                        <a:t>Works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dirty="0"/>
                        <a:t>Consultancy 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dirty="0"/>
                        <a:t>Non-consultancy services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74296">
                <a:tc>
                  <a:txBody>
                    <a:bodyPr/>
                    <a:lstStyle/>
                    <a:p>
                      <a:r>
                        <a:rPr lang="en-US" b="1" dirty="0"/>
                        <a:t>Category 2:</a:t>
                      </a:r>
                    </a:p>
                    <a:p>
                      <a:r>
                        <a:rPr lang="en-US" dirty="0"/>
                        <a:t>1. All Regional Council as defined in Section 1 of the Regional Councils Act, 1992, (A</a:t>
                      </a:r>
                      <a:r>
                        <a:rPr lang="en-US" baseline="0" dirty="0"/>
                        <a:t>ct No. 22 of 1992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Estimated value of procurement not exceeding N$ 20 Million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Estimated value of procurement not exceeding N$ 30 Million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Estimated value of procurement not exceeding N$ 15 Million</a:t>
                      </a:r>
                    </a:p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Estimated value of procurement not exceeding N$ 10 Million</a:t>
                      </a:r>
                    </a:p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CCB5FE6-D5EE-4AEA-B6BD-C90D861BCC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5121328"/>
              </p:ext>
            </p:extLst>
          </p:nvPr>
        </p:nvGraphicFramePr>
        <p:xfrm>
          <a:off x="838200" y="1300306"/>
          <a:ext cx="10328562" cy="6458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5442">
                  <a:extLst>
                    <a:ext uri="{9D8B030D-6E8A-4147-A177-3AD203B41FA5}">
                      <a16:colId xmlns:a16="http://schemas.microsoft.com/office/drawing/2014/main" val="946104852"/>
                    </a:ext>
                  </a:extLst>
                </a:gridCol>
                <a:gridCol w="8173120">
                  <a:extLst>
                    <a:ext uri="{9D8B030D-6E8A-4147-A177-3AD203B41FA5}">
                      <a16:colId xmlns:a16="http://schemas.microsoft.com/office/drawing/2014/main" val="2962558833"/>
                    </a:ext>
                  </a:extLst>
                </a:gridCol>
              </a:tblGrid>
              <a:tr h="645814"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 marL="92354" marR="9235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Types of Procurement Contract </a:t>
                      </a:r>
                      <a:endParaRPr lang="en-ZA" dirty="0"/>
                    </a:p>
                  </a:txBody>
                  <a:tcPr marL="92354" marR="92354"/>
                </a:tc>
                <a:extLst>
                  <a:ext uri="{0D108BD9-81ED-4DB2-BD59-A6C34878D82A}">
                    <a16:rowId xmlns:a16="http://schemas.microsoft.com/office/drawing/2014/main" val="3914103532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DEBEBCAF-CAA8-4608-9DBE-3CE8556962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0960776"/>
              </p:ext>
            </p:extLst>
          </p:nvPr>
        </p:nvGraphicFramePr>
        <p:xfrm>
          <a:off x="838197" y="4879976"/>
          <a:ext cx="10328561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28561">
                  <a:extLst>
                    <a:ext uri="{9D8B030D-6E8A-4147-A177-3AD203B41FA5}">
                      <a16:colId xmlns:a16="http://schemas.microsoft.com/office/drawing/2014/main" val="403554311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/>
                        <a:t>All procurement of goods and services that are above that Public Entity’s procurement threshold, the Public Entity should approach Central Procurement Board to do the procurement on their behalf. </a:t>
                      </a:r>
                      <a:endParaRPr lang="en-Z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89833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1579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179493"/>
            <a:ext cx="10538496" cy="503578"/>
          </a:xfrm>
        </p:spPr>
        <p:txBody>
          <a:bodyPr>
            <a:normAutofit/>
          </a:bodyPr>
          <a:lstStyle/>
          <a:p>
            <a:r>
              <a:rPr lang="en-GB" sz="2400" b="1" dirty="0">
                <a:solidFill>
                  <a:schemeClr val="tx1"/>
                </a:solidFill>
              </a:rPr>
              <a:t>Procurement Thresholds as per Procurement Method: 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57702" y="6548799"/>
            <a:ext cx="3500715" cy="309201"/>
          </a:xfrm>
        </p:spPr>
        <p:txBody>
          <a:bodyPr/>
          <a:lstStyle/>
          <a:p>
            <a:fld id="{F8543047-11DE-4835-9E01-D7F83108F0EC}" type="datetime3">
              <a:rPr lang="en-US" smtClean="0"/>
              <a:t>18 September 2024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5689FF-E949-42AF-BB52-0895AA75D6A8}" type="slidenum">
              <a:rPr lang="en-US" smtClean="0"/>
              <a:t>5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5137077"/>
              </p:ext>
            </p:extLst>
          </p:nvPr>
        </p:nvGraphicFramePr>
        <p:xfrm>
          <a:off x="604749" y="2262013"/>
          <a:ext cx="10667379" cy="37194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909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191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191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191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191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24870">
                <a:tc>
                  <a:txBody>
                    <a:bodyPr/>
                    <a:lstStyle/>
                    <a:p>
                      <a:endParaRPr lang="en-US" sz="1400" dirty="0"/>
                    </a:p>
                    <a:p>
                      <a:r>
                        <a:rPr lang="en-US" sz="1400" dirty="0"/>
                        <a:t>Choice of Procurement Method  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  <a:p>
                      <a:r>
                        <a:rPr lang="en-US" sz="1400" dirty="0"/>
                        <a:t>Goods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  <a:p>
                      <a:r>
                        <a:rPr lang="en-US" sz="1400" dirty="0"/>
                        <a:t>Works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  <a:p>
                      <a:r>
                        <a:rPr lang="en-US" sz="1400" dirty="0"/>
                        <a:t>Consultancy 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  <a:p>
                      <a:r>
                        <a:rPr lang="en-US" sz="1400" dirty="0"/>
                        <a:t>Non-consultancy services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65414">
                <a:tc>
                  <a:txBody>
                    <a:bodyPr/>
                    <a:lstStyle/>
                    <a:p>
                      <a:r>
                        <a:rPr lang="en-US" sz="1400" b="1" dirty="0"/>
                        <a:t>Open National Bidding (Section 30(a))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Estimated value of procurement not exceeding N$ 25 Million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Estimated value of procurement not exceeding N$ 40 Million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Not applicable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Not applicable 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24870">
                <a:tc>
                  <a:txBody>
                    <a:bodyPr/>
                    <a:lstStyle/>
                    <a:p>
                      <a:r>
                        <a:rPr lang="en-US" sz="1400" b="1" dirty="0"/>
                        <a:t>Restricted bidding </a:t>
                      </a:r>
                    </a:p>
                    <a:p>
                      <a:r>
                        <a:rPr lang="en-US" sz="1400" b="1" dirty="0"/>
                        <a:t>(Section 31(1) (b)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Estimated value of procurement not exceeding N$ 3 Million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Estimated value of procurement not exceeding N$ 3 Million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Not applicable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Estimated value of procurement not exceeding N$2 Million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9067437"/>
                  </a:ext>
                </a:extLst>
              </a:tr>
              <a:tr h="924870">
                <a:tc>
                  <a:txBody>
                    <a:bodyPr/>
                    <a:lstStyle/>
                    <a:p>
                      <a:r>
                        <a:rPr lang="en-US" sz="1400" b="1" dirty="0"/>
                        <a:t>Request for Sealed Quotations (Section 32 (1))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Estimated value of procurement not exceeding N$ 2 Million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Estimated value of procurement not exceeding N$ 2 Million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Not applicable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Estimated value of procurement not exceeding N$2 Million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6042205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CCB5FE6-D5EE-4AEA-B6BD-C90D861BCC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0099802"/>
              </p:ext>
            </p:extLst>
          </p:nvPr>
        </p:nvGraphicFramePr>
        <p:xfrm>
          <a:off x="604749" y="799197"/>
          <a:ext cx="10667379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0027">
                  <a:extLst>
                    <a:ext uri="{9D8B030D-6E8A-4147-A177-3AD203B41FA5}">
                      <a16:colId xmlns:a16="http://schemas.microsoft.com/office/drawing/2014/main" val="946104852"/>
                    </a:ext>
                  </a:extLst>
                </a:gridCol>
                <a:gridCol w="8447352">
                  <a:extLst>
                    <a:ext uri="{9D8B030D-6E8A-4147-A177-3AD203B41FA5}">
                      <a16:colId xmlns:a16="http://schemas.microsoft.com/office/drawing/2014/main" val="2962558833"/>
                    </a:ext>
                  </a:extLst>
                </a:gridCol>
              </a:tblGrid>
              <a:tr h="1060016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dirty="0"/>
                        <a:t>Choice of Procurement Method  </a:t>
                      </a:r>
                    </a:p>
                    <a:p>
                      <a:endParaRPr lang="en-ZA" dirty="0"/>
                    </a:p>
                  </a:txBody>
                  <a:tcPr marL="92354" marR="92354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  <a:p>
                      <a:pPr algn="ctr"/>
                      <a:endParaRPr lang="en-GB" dirty="0"/>
                    </a:p>
                    <a:p>
                      <a:pPr algn="ctr"/>
                      <a:r>
                        <a:rPr lang="en-GB" dirty="0"/>
                        <a:t>Types of Procurement Contract </a:t>
                      </a:r>
                      <a:endParaRPr lang="en-ZA" dirty="0"/>
                    </a:p>
                  </a:txBody>
                  <a:tcPr marL="92354" marR="92354"/>
                </a:tc>
                <a:extLst>
                  <a:ext uri="{0D108BD9-81ED-4DB2-BD59-A6C34878D82A}">
                    <a16:rowId xmlns:a16="http://schemas.microsoft.com/office/drawing/2014/main" val="39141035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37039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1079" y="338695"/>
            <a:ext cx="9271378" cy="977487"/>
          </a:xfrm>
        </p:spPr>
        <p:txBody>
          <a:bodyPr>
            <a:normAutofit/>
          </a:bodyPr>
          <a:lstStyle/>
          <a:p>
            <a:pPr algn="ctr"/>
            <a:r>
              <a:rPr lang="en-GB" sz="3000" b="1" dirty="0">
                <a:solidFill>
                  <a:schemeClr val="tx1"/>
                </a:solidFill>
              </a:rPr>
              <a:t>Procurement Thresholds as per Procurement Method continues:</a:t>
            </a:r>
            <a:endParaRPr lang="en-US" sz="3000" b="1" dirty="0">
              <a:solidFill>
                <a:schemeClr val="tx1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691285" y="6364704"/>
            <a:ext cx="3500715" cy="309201"/>
          </a:xfrm>
        </p:spPr>
        <p:txBody>
          <a:bodyPr/>
          <a:lstStyle/>
          <a:p>
            <a:fld id="{F8543047-11DE-4835-9E01-D7F83108F0EC}" type="datetime3">
              <a:rPr lang="en-US" smtClean="0"/>
              <a:t>18 September 2024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2027679"/>
              </p:ext>
            </p:extLst>
          </p:nvPr>
        </p:nvGraphicFramePr>
        <p:xfrm>
          <a:off x="1094508" y="2962082"/>
          <a:ext cx="9822874" cy="27638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175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5133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513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513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95133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757235">
                <a:tc>
                  <a:txBody>
                    <a:bodyPr/>
                    <a:lstStyle/>
                    <a:p>
                      <a:endParaRPr lang="en-US" sz="1400" dirty="0"/>
                    </a:p>
                    <a:p>
                      <a:endParaRPr lang="en-US" sz="14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  <a:p>
                      <a:r>
                        <a:rPr lang="en-US" sz="1400" dirty="0"/>
                        <a:t>Goods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  <a:p>
                      <a:r>
                        <a:rPr lang="en-US" sz="1400" dirty="0"/>
                        <a:t>Works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  <a:p>
                      <a:r>
                        <a:rPr lang="en-US" sz="1400" dirty="0"/>
                        <a:t>Consultancy 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  <a:p>
                      <a:r>
                        <a:rPr lang="en-US" sz="1400" dirty="0"/>
                        <a:t>Non-consultancy services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3289">
                <a:tc>
                  <a:txBody>
                    <a:bodyPr/>
                    <a:lstStyle/>
                    <a:p>
                      <a:r>
                        <a:rPr lang="en-US" sz="1400" b="1" dirty="0"/>
                        <a:t>Request for proposal </a:t>
                      </a:r>
                    </a:p>
                    <a:p>
                      <a:r>
                        <a:rPr lang="en-US" sz="1400" b="1" dirty="0"/>
                        <a:t>(Section 35(2))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Not applicable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Not applicable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Estimated value of procurement is above N$5 Million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Not applicable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9067437"/>
                  </a:ext>
                </a:extLst>
              </a:tr>
              <a:tr h="1003289">
                <a:tc>
                  <a:txBody>
                    <a:bodyPr/>
                    <a:lstStyle/>
                    <a:p>
                      <a:r>
                        <a:rPr lang="en-US" sz="1400" b="1" dirty="0"/>
                        <a:t>Small value procurement (Section 38(1))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Estimated value of procurement not exceeding N$15 000 </a:t>
                      </a:r>
                    </a:p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Estimated value of procurement not exceeding N$15 000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Estimated value of procurement not exceeding N$15 000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Estimated value of procurement not exceeding N$15 000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6042205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CCB5FE6-D5EE-4AEA-B6BD-C90D861BCC3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4940554"/>
              </p:ext>
            </p:extLst>
          </p:nvPr>
        </p:nvGraphicFramePr>
        <p:xfrm>
          <a:off x="1117689" y="1491167"/>
          <a:ext cx="9799693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45074">
                  <a:extLst>
                    <a:ext uri="{9D8B030D-6E8A-4147-A177-3AD203B41FA5}">
                      <a16:colId xmlns:a16="http://schemas.microsoft.com/office/drawing/2014/main" val="946104852"/>
                    </a:ext>
                  </a:extLst>
                </a:gridCol>
                <a:gridCol w="7754619">
                  <a:extLst>
                    <a:ext uri="{9D8B030D-6E8A-4147-A177-3AD203B41FA5}">
                      <a16:colId xmlns:a16="http://schemas.microsoft.com/office/drawing/2014/main" val="2962558833"/>
                    </a:ext>
                  </a:extLst>
                </a:gridCol>
              </a:tblGrid>
              <a:tr h="1041112"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r>
                        <a:rPr lang="en-US" dirty="0"/>
                        <a:t>Choice of Procurement Method  </a:t>
                      </a:r>
                    </a:p>
                    <a:p>
                      <a:endParaRPr lang="en-ZA" dirty="0"/>
                    </a:p>
                  </a:txBody>
                  <a:tcPr marL="92354" marR="92354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  <a:p>
                      <a:pPr algn="ctr"/>
                      <a:endParaRPr lang="en-GB" dirty="0"/>
                    </a:p>
                    <a:p>
                      <a:pPr algn="ctr"/>
                      <a:r>
                        <a:rPr lang="en-GB" dirty="0"/>
                        <a:t>Types of Procurement Contract </a:t>
                      </a:r>
                      <a:endParaRPr lang="en-ZA" dirty="0"/>
                    </a:p>
                  </a:txBody>
                  <a:tcPr marL="92354" marR="92354"/>
                </a:tc>
                <a:extLst>
                  <a:ext uri="{0D108BD9-81ED-4DB2-BD59-A6C34878D82A}">
                    <a16:rowId xmlns:a16="http://schemas.microsoft.com/office/drawing/2014/main" val="39141035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115989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91E9A9-E9EE-4EFB-AB1F-227823D149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03416" y="1004350"/>
            <a:ext cx="9603275" cy="345061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sz="13800" b="1" dirty="0">
                <a:latin typeface="Blackadder ITC" panose="04020505051007020D02" pitchFamily="82" charset="0"/>
              </a:rPr>
              <a:t>Thank You</a:t>
            </a:r>
            <a:r>
              <a:rPr lang="en-GB" sz="5400" dirty="0">
                <a:latin typeface="Blackadder ITC" panose="04020505051007020D02" pitchFamily="82" charset="0"/>
              </a:rPr>
              <a:t> </a:t>
            </a:r>
            <a:endParaRPr lang="en-ZA" sz="5400" dirty="0">
              <a:latin typeface="Blackadder ITC" panose="04020505051007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9484341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2481</TotalTime>
  <Words>448</Words>
  <Application>Microsoft Office PowerPoint</Application>
  <PresentationFormat>Widescreen</PresentationFormat>
  <Paragraphs>100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Arial</vt:lpstr>
      <vt:lpstr>Blackadder ITC</vt:lpstr>
      <vt:lpstr>Calibri</vt:lpstr>
      <vt:lpstr>Gill Sans MT</vt:lpstr>
      <vt:lpstr>Tempus Sans ITC</vt:lpstr>
      <vt:lpstr>Times New Roman</vt:lpstr>
      <vt:lpstr>Wingdings</vt:lpstr>
      <vt:lpstr>Gallery</vt:lpstr>
      <vt:lpstr>Procurement Thresholds</vt:lpstr>
      <vt:lpstr>Content </vt:lpstr>
      <vt:lpstr>What is Procurement Threshold?</vt:lpstr>
      <vt:lpstr>Procurement Thresholds for Public Entities:</vt:lpstr>
      <vt:lpstr>Procurement Thresholds as per Procurement Method: </vt:lpstr>
      <vt:lpstr>Procurement Thresholds as per Procurement Method continues: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222126248 - ALMA KAMULILO</dc:creator>
  <cp:lastModifiedBy>222126248 - ALMA KAMULILO</cp:lastModifiedBy>
  <cp:revision>32</cp:revision>
  <cp:lastPrinted>2024-09-18T12:26:53Z</cp:lastPrinted>
  <dcterms:created xsi:type="dcterms:W3CDTF">2023-09-26T07:03:30Z</dcterms:created>
  <dcterms:modified xsi:type="dcterms:W3CDTF">2024-09-18T13:07:05Z</dcterms:modified>
</cp:coreProperties>
</file>